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2" r:id="rId2"/>
    <p:sldId id="363" r:id="rId3"/>
    <p:sldId id="364" r:id="rId4"/>
    <p:sldId id="265" r:id="rId5"/>
    <p:sldId id="368" r:id="rId6"/>
    <p:sldId id="370" r:id="rId7"/>
    <p:sldId id="374" r:id="rId8"/>
    <p:sldId id="406" r:id="rId9"/>
    <p:sldId id="407" r:id="rId10"/>
    <p:sldId id="365" r:id="rId11"/>
    <p:sldId id="425" r:id="rId12"/>
    <p:sldId id="429" r:id="rId13"/>
    <p:sldId id="430" r:id="rId14"/>
    <p:sldId id="366" r:id="rId15"/>
    <p:sldId id="386" r:id="rId16"/>
    <p:sldId id="409" r:id="rId17"/>
    <p:sldId id="367" r:id="rId18"/>
    <p:sldId id="393" r:id="rId19"/>
    <p:sldId id="410" r:id="rId20"/>
    <p:sldId id="433" r:id="rId21"/>
    <p:sldId id="437" r:id="rId22"/>
    <p:sldId id="399" r:id="rId23"/>
    <p:sldId id="400" r:id="rId24"/>
    <p:sldId id="401" r:id="rId25"/>
    <p:sldId id="402" r:id="rId26"/>
    <p:sldId id="360" r:id="rId27"/>
    <p:sldId id="432" r:id="rId28"/>
    <p:sldId id="435" r:id="rId29"/>
    <p:sldId id="289" r:id="rId30"/>
    <p:sldId id="290" r:id="rId31"/>
    <p:sldId id="436" r:id="rId32"/>
    <p:sldId id="316" r:id="rId3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D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1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A8E5BE-9A29-40F7-AD3E-E7A74215B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A78487-E7A7-4C1B-8319-B1764F33A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9458E3C-6ABD-4F47-8013-0FCEF86B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AB46ABC-D229-444B-BEBE-D8AA7F958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2130FE8-C175-408D-858A-67CAF0700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529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163D0-F61F-481A-9172-3B785F41B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3B7FBA6-2DF7-44ED-9822-BED204A3E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F08B08B-E248-4209-89BB-33A82D27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1ABACE5A-7CE6-4E20-85E5-F09AAFDB8291}" type="datetimeFigureOut">
              <a:rPr lang="pt-PT" smtClean="0"/>
              <a:pPr/>
              <a:t>06/07/2023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5A048E-6879-46EB-8DE1-48CAE9C0E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9E42363-CE16-47BC-AE0C-B8081DC2F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058ECACD-F49B-4B84-9A26-BF17612038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7943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E6580-C034-4C9A-BA78-2A720805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C55D28-2D88-4B70-B286-59D10B2D7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B3513CC-F449-4AF4-9E57-4293401C4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4827564-1E9B-4362-BD30-36B6DD1A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467B151-20A6-4FB2-A907-6FAF9D66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920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A16F90-A52E-4000-B6C2-D506A542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0E336BB-B938-4112-A7EC-245D004C97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6B31480-CC2C-4772-86F3-ACDB01595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CD452E0-4400-40F9-9DD4-0910F27B2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FDC0AFB-47B0-41A9-9E54-66216B72D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7809C00-E846-446E-A90A-FF7C0E56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591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37DB9-2CBD-4A6C-95CF-B61302E2C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46CB69A-EC29-4315-8A3E-525590520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856B223-6214-4C62-8282-9E677FA49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6903975D-9CB8-4DF2-9A9A-38F2DC0DC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73A8B6A-E8BC-4176-8D36-FDF2106828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D8F24C85-5C5B-44BC-9E5F-A0EF4D53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5B10AA3E-8483-4A19-8723-9A126923B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97E32E73-7BBF-4367-A128-8C305ED70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1256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3CD01-119A-4725-BB7F-C9E154653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EB905A3-EB60-4C9F-8612-DF9E5272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24270135-CCBC-4DD2-83B0-E415E8995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735011D-1C2A-474D-AAB9-A942807C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449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96764BD-0333-4D53-9FAD-2594D3470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196E763-5A40-4A64-8E07-31B9C1B2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EDF60EA-79B3-4BAC-BC76-F420F94D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787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25BF42-010F-4713-A1A4-67EB954DB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0412296-9DB3-43A2-9B3E-BA37C6719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803E540-7935-4404-A0E2-660922085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70C92D4-A0F3-4310-8E18-22EED5299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3328143-2DD1-4B26-8A7B-0A7F3DB19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7D40E70-87BA-4D46-90C7-65CC4899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280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9E58-D017-4EFE-B0A7-8BEABF76C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10A5E00C-BE1C-40F1-B9C5-C84D47856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2D2023D-8B78-4C29-9161-51E0D4B4F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DFCCC9EE-6EF8-4C2D-91D2-DD3E1439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4182963-64AA-4454-B951-9366EEC6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E485B49-32C3-4DEB-A1FF-A617A138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728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E8221-8A34-438C-8C86-47535ED52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96983BE-BA3A-4653-A8F1-DCAF74CFF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9E937E2-0555-4971-A199-66780B4C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01F78E0-7477-4973-808F-7A1E1F1B9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E07762A-9C65-4A5A-9976-8C8711E60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648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B6B03E-580D-473F-94D6-4678E4A9A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B60F5D3-E2C9-45BE-B4F5-76C7F9AE7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C23C788-D5FA-4708-89F6-96DDA7B9E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CE5A-7CE6-4E20-85E5-F09AAFDB8291}" type="datetimeFigureOut">
              <a:rPr lang="pt-PT" smtClean="0"/>
              <a:t>06/07/2023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07DFDD2-7BE2-4058-9ACA-BC4ADC5F4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173E744-6CB4-4124-9A98-55FD9E3C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CACD-F49B-4B84-9A26-BF176120385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4897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8B3D9BAD-BE47-4AC8-B8DC-F5DBF568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B21BE74-FB90-43FC-A8C3-62DA43C7A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9BEC0C6-B3E5-4F0A-BF83-AC90555DCC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1ABACE5A-7CE6-4E20-85E5-F09AAFDB8291}" type="datetimeFigureOut">
              <a:rPr lang="pt-PT" smtClean="0"/>
              <a:pPr/>
              <a:t>06/07/2023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DA36955-377F-4A0D-AA2C-091AA137A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0297732-C39F-46EF-B3FD-5925D852F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058ECACD-F49B-4B84-9A26-BF176120385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613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1.png"/><Relationship Id="rId7" Type="http://schemas.openxmlformats.org/officeDocument/2006/relationships/slide" Target="slide10.xml"/><Relationship Id="rId12" Type="http://schemas.openxmlformats.org/officeDocument/2006/relationships/slide" Target="slide3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slide" Target="slide27.xml"/><Relationship Id="rId5" Type="http://schemas.openxmlformats.org/officeDocument/2006/relationships/slide" Target="slide3.xml"/><Relationship Id="rId10" Type="http://schemas.openxmlformats.org/officeDocument/2006/relationships/slide" Target="slide20.xml"/><Relationship Id="rId4" Type="http://schemas.openxmlformats.org/officeDocument/2006/relationships/image" Target="../media/image2.png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C9DA5AE-33C5-4488-8F7A-1BBF055BC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14" y="2480838"/>
            <a:ext cx="6612671" cy="189632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E6DFD94-1DA8-42BF-9718-4E1B85699BDA}"/>
              </a:ext>
            </a:extLst>
          </p:cNvPr>
          <p:cNvSpPr txBox="1"/>
          <p:nvPr/>
        </p:nvSpPr>
        <p:spPr>
          <a:xfrm>
            <a:off x="383583" y="1963223"/>
            <a:ext cx="427239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>
                <a:solidFill>
                  <a:srgbClr val="79DF00"/>
                </a:solidFill>
                <a:ea typeface="Roboto Black" panose="020B0604020202020204" pitchFamily="2" charset="0"/>
                <a:cs typeface="Times New Roman" panose="02020603050405020304" pitchFamily="18" charset="0"/>
              </a:rPr>
              <a:t>RELATÓRIO DE EXECUÇÃO </a:t>
            </a:r>
          </a:p>
          <a:p>
            <a:pPr algn="ctr"/>
            <a:endParaRPr lang="pt-PT" sz="2800" b="1" dirty="0">
              <a:solidFill>
                <a:srgbClr val="79DF00"/>
              </a:solidFill>
              <a:ea typeface="Roboto Black" panose="020B0604020202020204" pitchFamily="2" charset="0"/>
              <a:cs typeface="Times New Roman" panose="02020603050405020304" pitchFamily="18" charset="0"/>
            </a:endParaRPr>
          </a:p>
          <a:p>
            <a:pPr algn="ctr"/>
            <a:r>
              <a:rPr lang="pt-PT" sz="2000" b="1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PLANO MUNICIPAL PARA A IGUALDADE E NÃO DISCRIMINAÇÃO DE TERRAS DE BOURO 2022-2027</a:t>
            </a:r>
          </a:p>
          <a:p>
            <a:pPr algn="ctr"/>
            <a:endParaRPr lang="pt-PT" sz="2000" b="1" dirty="0">
              <a:ea typeface="Roboto Black" panose="020B0604020202020204" pitchFamily="2" charset="0"/>
              <a:cs typeface="Times New Roman" panose="02020603050405020304" pitchFamily="18" charset="0"/>
            </a:endParaRPr>
          </a:p>
          <a:p>
            <a:pPr algn="ctr"/>
            <a:r>
              <a:rPr lang="pt-PT" sz="2000" b="1" dirty="0">
                <a:ea typeface="Roboto" panose="02000000000000000000" pitchFamily="2" charset="0"/>
                <a:cs typeface="Times New Roman" panose="02020603050405020304" pitchFamily="18" charset="0"/>
              </a:rPr>
              <a:t>31/05/2023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E4012D1-523A-4A97-93E1-3076EDF23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00" y="-250132"/>
            <a:ext cx="2267904" cy="221148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635E8D5-E116-4AC2-B1AE-B4BC60C93A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0435164" y="1848311"/>
            <a:ext cx="1748522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489D39-2348-4841-BF40-7109ED61E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01212" y="4896645"/>
            <a:ext cx="2267904" cy="221148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5714ADD-2086-1BBE-D0D8-B8721A419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04" y="5643259"/>
            <a:ext cx="8039819" cy="111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14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683305" y="602816"/>
            <a:ext cx="425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Índice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7AEE6A6-B359-C639-467F-140647AD0BC8}"/>
              </a:ext>
            </a:extLst>
          </p:cNvPr>
          <p:cNvSpPr txBox="1"/>
          <p:nvPr/>
        </p:nvSpPr>
        <p:spPr>
          <a:xfrm>
            <a:off x="698159" y="1530037"/>
            <a:ext cx="10795681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Introdução</a:t>
            </a:r>
            <a:endParaRPr kumimoji="0" lang="pt-PT" sz="1800" b="1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kumimoji="0" lang="pt-PT" sz="1800" b="1" i="0" u="sng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Relatório de execução do eixo 1 - Governação</a:t>
            </a:r>
            <a:endParaRPr kumimoji="0" lang="pt-PT" sz="1800" b="1" i="0" u="sng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kumimoji="0" lang="pt-PT" sz="1800" b="1" i="0" u="sng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Relatório de execução do eixo 2 – Educação e Formação</a:t>
            </a:r>
            <a:endParaRPr kumimoji="0" lang="pt-PT" sz="1800" b="1" i="0" u="sng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kumimoji="0" lang="pt-PT" sz="1800" b="1" i="0" u="sng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Relatório de execução do eixo 3 - Emprego</a:t>
            </a:r>
            <a:endParaRPr kumimoji="0" lang="pt-PT" sz="1800" b="1" i="0" u="sng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kumimoji="0" lang="pt-PT" sz="1800" b="1" i="0" u="sng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Relatório de execução do eixo 4 – Violência e Diversidade</a:t>
            </a:r>
            <a:endParaRPr kumimoji="0" lang="pt-PT" sz="1800" b="1" i="0" u="sng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kumimoji="0" lang="pt-PT" sz="1800" b="1" i="0" u="sng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Resumo dos níveis de execução – Balanço Intermédio</a:t>
            </a:r>
            <a:endParaRPr kumimoji="0" lang="pt-PT" sz="1800" b="1" i="0" u="sng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pt-PT" b="1" u="sng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Balanço</a:t>
            </a:r>
            <a:r>
              <a:rPr kumimoji="0" lang="pt-PT" sz="1800" b="1" i="0" u="sng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final de execução</a:t>
            </a:r>
            <a:endParaRPr kumimoji="0" lang="pt-PT" sz="1800" b="1" i="0" u="sng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kumimoji="0" lang="pt-PT" sz="1800" b="1" i="0" u="sng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Conclusão</a:t>
            </a:r>
            <a:endParaRPr kumimoji="0" lang="pt-PT" sz="1800" b="1" i="0" u="sng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defRPr/>
            </a:pPr>
            <a:endParaRPr kumimoji="0" lang="pt-P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425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707490" y="363821"/>
            <a:ext cx="425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1. Introdução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7AEE6A6-B359-C639-467F-140647AD0BC8}"/>
              </a:ext>
            </a:extLst>
          </p:cNvPr>
          <p:cNvSpPr txBox="1"/>
          <p:nvPr/>
        </p:nvSpPr>
        <p:spPr>
          <a:xfrm>
            <a:off x="296943" y="1024807"/>
            <a:ext cx="11291677" cy="451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O presente relatório de execução do Plano Municipal para a Igualdade e Não Discriminação (PMIND) do Município de Terras de Bouro</a:t>
            </a:r>
            <a:r>
              <a:rPr lang="pt-PT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foi elaborado no âmbito da fase 2 </a:t>
            </a:r>
            <a:r>
              <a:rPr kumimoji="0" lang="pt-PT" sz="1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“Elaboração e Implementação do Plano para a Igualdade”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da Operação POISE-01-3422-FSE-000066 e constitui um documento de suporte relativo à monitorização das atividades desenvolvidas,  no hiato temporal compreendido entre Outubro de 2022 e Maio 2023.</a:t>
            </a:r>
          </a:p>
          <a:p>
            <a:pPr lvl="0" algn="just">
              <a:lnSpc>
                <a:spcPct val="114000"/>
              </a:lnSpc>
              <a:spcAft>
                <a:spcPts val="600"/>
              </a:spcAft>
              <a:defRPr/>
            </a:pPr>
            <a:r>
              <a:rPr lang="pt-PT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Pretende-se que este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produto evidencie o ponto de situação para </a:t>
            </a:r>
            <a:r>
              <a:rPr lang="pt-PT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a execução das medidas previstas no PMIND e apoie, neste sentido, a sua implementação de acordo com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o modelo de governação aprovado. </a:t>
            </a:r>
          </a:p>
          <a:p>
            <a:pPr lvl="0" algn="just">
              <a:lnSpc>
                <a:spcPct val="114000"/>
              </a:lnSpc>
              <a:spcAft>
                <a:spcPts val="600"/>
              </a:spcAft>
              <a:defRPr/>
            </a:pPr>
            <a:r>
              <a:rPr lang="pt-PT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A recolha e tratamento da informação acerca do desenvolvimento das medidas, cronograma estabelecido, ponto de situação dos indicadores da matriz do PMIND e o seu respetivo estado de execução foi pensado como um instrumento auxiliar para o processo participado e contínuo do compromisso para a igualdade e não discriminação no território concelhio. </a:t>
            </a:r>
          </a:p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pt-PT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O presente relatório apresentará, num primeiro momento, o balanço dos níveis execução física das atividades priorizadas para o Plano de Ação 2022-2023 elaborado e aprovado pela Equipa para a Igualdade na Vida Local (EIVL), e referente ao período de execução entre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Outubro de 2022 e Maio 2023</a:t>
            </a:r>
            <a:r>
              <a:rPr lang="pt-PT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, por cada um dos eixos prioritários de intervenção do PMIND aprovado, descriminando-se o conjunto de atividades realizadas ao longo do período de execução, a descrição de execução e respetivas evidências e um resumo do balanço dos níveis de execução intermédios e final para efeitos de financiamento.</a:t>
            </a:r>
          </a:p>
        </p:txBody>
      </p:sp>
    </p:spTree>
    <p:extLst>
      <p:ext uri="{BB962C8B-B14F-4D97-AF65-F5344CB8AC3E}">
        <p14:creationId xmlns:p14="http://schemas.microsoft.com/office/powerpoint/2010/main" val="529563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078BD12-8243-4C1F-944C-532568F75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7" r="29465"/>
          <a:stretch/>
        </p:blipFill>
        <p:spPr>
          <a:xfrm>
            <a:off x="8396791" y="0"/>
            <a:ext cx="3786895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1D8CB73-96FA-4410-B476-558A0CF87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00" y="-250132"/>
            <a:ext cx="2267904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E36C1E1-A328-4925-81B3-122097C2E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0435164" y="1848311"/>
            <a:ext cx="1748522" cy="22114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C2DE3A1-5D41-4E56-8DEF-EE00AE201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01212" y="4896645"/>
            <a:ext cx="2267904" cy="221148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0CA51E3-C6F7-4A5F-9096-8996F267A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14" y="162695"/>
            <a:ext cx="2999971" cy="860306"/>
          </a:xfrm>
          <a:prstGeom prst="rect">
            <a:avLst/>
          </a:prstGeom>
        </p:spPr>
      </p:pic>
      <p:pic>
        <p:nvPicPr>
          <p:cNvPr id="4" name="Imagem 3" descr="Uma imagem com texto, eletrónica&#10;&#10;Descrição gerada automaticamente">
            <a:extLst>
              <a:ext uri="{FF2B5EF4-FFF2-40B4-BE49-F238E27FC236}">
                <a16:creationId xmlns:a16="http://schemas.microsoft.com/office/drawing/2014/main" id="{1C0D500E-EC28-71B4-134A-D86B7FC405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4" b="17086"/>
          <a:stretch/>
        </p:blipFill>
        <p:spPr>
          <a:xfrm>
            <a:off x="2982017" y="1"/>
            <a:ext cx="1605951" cy="112143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8CE113A-5064-7E7F-EFC6-62D24AA94C3A}"/>
              </a:ext>
            </a:extLst>
          </p:cNvPr>
          <p:cNvSpPr txBox="1"/>
          <p:nvPr/>
        </p:nvSpPr>
        <p:spPr>
          <a:xfrm>
            <a:off x="623363" y="2732965"/>
            <a:ext cx="6663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>
                <a:solidFill>
                  <a:srgbClr val="79DF00"/>
                </a:solidFill>
                <a:latin typeface="Roboto Black" panose="020B0604020202020204" pitchFamily="2" charset="0"/>
                <a:ea typeface="Roboto Black" panose="020B0604020202020204" pitchFamily="2" charset="0"/>
                <a:cs typeface="Times New Roman" panose="02020603050405020304" pitchFamily="18" charset="0"/>
              </a:rPr>
              <a:t>2. RELATÓRIO DE EXECUÇÃO DO EIXO 1 - GOVERNAÇÃO </a:t>
            </a:r>
          </a:p>
        </p:txBody>
      </p:sp>
    </p:spTree>
    <p:extLst>
      <p:ext uri="{BB962C8B-B14F-4D97-AF65-F5344CB8AC3E}">
        <p14:creationId xmlns:p14="http://schemas.microsoft.com/office/powerpoint/2010/main" val="2785547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66B2D8F-1D9A-9F1A-E9AE-64ABE8407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543180"/>
              </p:ext>
            </p:extLst>
          </p:nvPr>
        </p:nvGraphicFramePr>
        <p:xfrm>
          <a:off x="298579" y="1050445"/>
          <a:ext cx="11456787" cy="45186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2391">
                  <a:extLst>
                    <a:ext uri="{9D8B030D-6E8A-4147-A177-3AD203B41FA5}">
                      <a16:colId xmlns:a16="http://schemas.microsoft.com/office/drawing/2014/main" val="1265646177"/>
                    </a:ext>
                  </a:extLst>
                </a:gridCol>
                <a:gridCol w="4712410">
                  <a:extLst>
                    <a:ext uri="{9D8B030D-6E8A-4147-A177-3AD203B41FA5}">
                      <a16:colId xmlns:a16="http://schemas.microsoft.com/office/drawing/2014/main" val="3292656930"/>
                    </a:ext>
                  </a:extLst>
                </a:gridCol>
                <a:gridCol w="1237533">
                  <a:extLst>
                    <a:ext uri="{9D8B030D-6E8A-4147-A177-3AD203B41FA5}">
                      <a16:colId xmlns:a16="http://schemas.microsoft.com/office/drawing/2014/main" val="2864842685"/>
                    </a:ext>
                  </a:extLst>
                </a:gridCol>
                <a:gridCol w="1331650">
                  <a:extLst>
                    <a:ext uri="{9D8B030D-6E8A-4147-A177-3AD203B41FA5}">
                      <a16:colId xmlns:a16="http://schemas.microsoft.com/office/drawing/2014/main" val="2040141579"/>
                    </a:ext>
                  </a:extLst>
                </a:gridCol>
                <a:gridCol w="1731146">
                  <a:extLst>
                    <a:ext uri="{9D8B030D-6E8A-4147-A177-3AD203B41FA5}">
                      <a16:colId xmlns:a16="http://schemas.microsoft.com/office/drawing/2014/main" val="2664409487"/>
                    </a:ext>
                  </a:extLst>
                </a:gridCol>
                <a:gridCol w="1501657">
                  <a:extLst>
                    <a:ext uri="{9D8B030D-6E8A-4147-A177-3AD203B41FA5}">
                      <a16:colId xmlns:a16="http://schemas.microsoft.com/office/drawing/2014/main" val="751370971"/>
                    </a:ext>
                  </a:extLst>
                </a:gridCol>
              </a:tblGrid>
              <a:tr h="328294"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Object</a:t>
                      </a:r>
                      <a:r>
                        <a:rPr lang="pt-PT" dirty="0"/>
                        <a:t>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/>
                        <a:t>MEDIDAS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CRONOGRAMA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ESTADO DE 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13280"/>
                  </a:ext>
                </a:extLst>
              </a:tr>
              <a:tr h="135055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PREVISTO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CONCLUÍDO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EM EXECUÇÃO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14890"/>
                  </a:ext>
                </a:extLst>
              </a:tr>
              <a:tr h="538472">
                <a:tc rowSpan="4"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1A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indent="0" algn="l" defTabSz="914400" rtl="0" eaLnBrk="1" fontAlgn="ctr" latinLnBrk="0" hangingPunct="1"/>
                      <a:r>
                        <a:rPr lang="pt-PT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Incorporação do compromisso com a igualdade de género e não discriminação e apresentação de informação desagregada por sexo, nos documentos estratégicos e de gestão municipais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93732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PT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Ação de sensibilização dos órgãos municipais, departamento, divisões e outras unidades orgânicas para o uso de informação desagregada por sexo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1388211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8900" indent="0" algn="l" fontAlgn="ctr"/>
                      <a:r>
                        <a:rPr lang="pt-PT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Ação de sensibilização dos parceiros sociais para o uso de informação desagregada por sexo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POR INICIAR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3690317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Definição e integração de pelo menos 1 objetivo de promoção da IMH no âmbito do SIADAP1 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POR INICIAR**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765694"/>
                  </a:ext>
                </a:extLst>
              </a:tr>
              <a:tr h="538472">
                <a:tc rowSpan="3"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1B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Criação de um código de conduta e procedimentos internos para as questões de violência, assédio e não discriminação para a autarquia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Jun</a:t>
                      </a:r>
                      <a:r>
                        <a:rPr lang="pt-PT" sz="1400" dirty="0"/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722758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Divulgação do código de conduta e procedimentos internos para as questões de violência, assédio e não discriminação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 INICIAR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266126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dirty="0"/>
                        <a:t>Composição dos júris de procedimentos </a:t>
                      </a:r>
                      <a:r>
                        <a:rPr lang="pt-PT" sz="1200" dirty="0" err="1"/>
                        <a:t>concursais</a:t>
                      </a:r>
                      <a:r>
                        <a:rPr lang="pt-PT" sz="1200" dirty="0"/>
                        <a:t> equilibrada em termos de género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EM EXECUÇÃO**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237274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85AF7EF3-416C-D069-42FA-F3EF1BCD5543}"/>
              </a:ext>
            </a:extLst>
          </p:cNvPr>
          <p:cNvSpPr txBox="1"/>
          <p:nvPr/>
        </p:nvSpPr>
        <p:spPr>
          <a:xfrm>
            <a:off x="298579" y="434326"/>
            <a:ext cx="87267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2. Relatório de execução</a:t>
            </a:r>
            <a:r>
              <a:rPr lang="pt-PT" sz="22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EIXO 1 | GOVERNAÇÃO</a:t>
            </a:r>
            <a:endParaRPr kumimoji="0" lang="pt-PT" sz="2200" b="0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B59F88-5D92-C27B-B89E-B05D62B232FB}"/>
              </a:ext>
            </a:extLst>
          </p:cNvPr>
          <p:cNvSpPr txBox="1"/>
          <p:nvPr/>
        </p:nvSpPr>
        <p:spPr>
          <a:xfrm>
            <a:off x="436634" y="5992787"/>
            <a:ext cx="303816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100" i="1" dirty="0"/>
              <a:t>**Esta atividade é anual pelo que a aferição da informação terá lugar em Dezembro de 2023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C989BB-9CED-3442-7E83-D266825D0C98}"/>
              </a:ext>
            </a:extLst>
          </p:cNvPr>
          <p:cNvSpPr txBox="1"/>
          <p:nvPr/>
        </p:nvSpPr>
        <p:spPr>
          <a:xfrm>
            <a:off x="3715548" y="5532115"/>
            <a:ext cx="8039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b="1" i="1" dirty="0"/>
              <a:t>*</a:t>
            </a:r>
            <a:r>
              <a:rPr lang="pt-PT" sz="1100" i="1" dirty="0"/>
              <a:t> Para efeitos de financiamento a atividade de 2022/2023 foi concluída ficando para a vigência do Plano 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302934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66B2D8F-1D9A-9F1A-E9AE-64ABE8407EFF}"/>
              </a:ext>
            </a:extLst>
          </p:cNvPr>
          <p:cNvGraphicFramePr>
            <a:graphicFrameLocks noGrp="1"/>
          </p:cNvGraphicFramePr>
          <p:nvPr/>
        </p:nvGraphicFramePr>
        <p:xfrm>
          <a:off x="298579" y="1532342"/>
          <a:ext cx="11456787" cy="27330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2391">
                  <a:extLst>
                    <a:ext uri="{9D8B030D-6E8A-4147-A177-3AD203B41FA5}">
                      <a16:colId xmlns:a16="http://schemas.microsoft.com/office/drawing/2014/main" val="1265646177"/>
                    </a:ext>
                  </a:extLst>
                </a:gridCol>
                <a:gridCol w="4712410">
                  <a:extLst>
                    <a:ext uri="{9D8B030D-6E8A-4147-A177-3AD203B41FA5}">
                      <a16:colId xmlns:a16="http://schemas.microsoft.com/office/drawing/2014/main" val="3292656930"/>
                    </a:ext>
                  </a:extLst>
                </a:gridCol>
                <a:gridCol w="1373204">
                  <a:extLst>
                    <a:ext uri="{9D8B030D-6E8A-4147-A177-3AD203B41FA5}">
                      <a16:colId xmlns:a16="http://schemas.microsoft.com/office/drawing/2014/main" val="2864842685"/>
                    </a:ext>
                  </a:extLst>
                </a:gridCol>
                <a:gridCol w="1401421">
                  <a:extLst>
                    <a:ext uri="{9D8B030D-6E8A-4147-A177-3AD203B41FA5}">
                      <a16:colId xmlns:a16="http://schemas.microsoft.com/office/drawing/2014/main" val="2040141579"/>
                    </a:ext>
                  </a:extLst>
                </a:gridCol>
                <a:gridCol w="1598937">
                  <a:extLst>
                    <a:ext uri="{9D8B030D-6E8A-4147-A177-3AD203B41FA5}">
                      <a16:colId xmlns:a16="http://schemas.microsoft.com/office/drawing/2014/main" val="2664409487"/>
                    </a:ext>
                  </a:extLst>
                </a:gridCol>
                <a:gridCol w="1428424">
                  <a:extLst>
                    <a:ext uri="{9D8B030D-6E8A-4147-A177-3AD203B41FA5}">
                      <a16:colId xmlns:a16="http://schemas.microsoft.com/office/drawing/2014/main" val="751370971"/>
                    </a:ext>
                  </a:extLst>
                </a:gridCol>
              </a:tblGrid>
              <a:tr h="328294"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Object</a:t>
                      </a:r>
                      <a:r>
                        <a:rPr lang="pt-PT" dirty="0"/>
                        <a:t>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/>
                        <a:t>MEDIDAS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CRONOGRAMA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ESTADO DE 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13280"/>
                  </a:ext>
                </a:extLst>
              </a:tr>
              <a:tr h="135055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PREVISTO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CONCLUÍDO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EM EXECUÇÃO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14890"/>
                  </a:ext>
                </a:extLst>
              </a:tr>
              <a:tr h="538472">
                <a:tc rowSpan="3"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1C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Elaboração de um Guia de normas orientadoras para a adoção da linguagem e da comunicação audiovisual inclusiva nos serviços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Abril/2023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93732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Difusão do guia de comunicação e linguagem inclusiva pelas organizações do território, incentivando a sua implementação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Abril/2023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237274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Revisão e adaptação/atualização dos documentos de gestão municipais à luz dos princípios da Igualdade e Não Discriminação, e da linguagem inclusiva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9140214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57485F5F-8648-7924-7C2A-053A781D71CA}"/>
              </a:ext>
            </a:extLst>
          </p:cNvPr>
          <p:cNvSpPr txBox="1"/>
          <p:nvPr/>
        </p:nvSpPr>
        <p:spPr>
          <a:xfrm>
            <a:off x="298579" y="434326"/>
            <a:ext cx="87267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2. Relatório de execução</a:t>
            </a:r>
            <a:r>
              <a:rPr lang="pt-PT" sz="22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EIXO 1 | GOVERNAÇÃO</a:t>
            </a:r>
            <a:endParaRPr kumimoji="0" lang="pt-PT" sz="2200" b="0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787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66B2D8F-1D9A-9F1A-E9AE-64ABE8407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050822"/>
              </p:ext>
            </p:extLst>
          </p:nvPr>
        </p:nvGraphicFramePr>
        <p:xfrm>
          <a:off x="298579" y="970406"/>
          <a:ext cx="11456787" cy="43484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2391">
                  <a:extLst>
                    <a:ext uri="{9D8B030D-6E8A-4147-A177-3AD203B41FA5}">
                      <a16:colId xmlns:a16="http://schemas.microsoft.com/office/drawing/2014/main" val="1265646177"/>
                    </a:ext>
                  </a:extLst>
                </a:gridCol>
                <a:gridCol w="4712410">
                  <a:extLst>
                    <a:ext uri="{9D8B030D-6E8A-4147-A177-3AD203B41FA5}">
                      <a16:colId xmlns:a16="http://schemas.microsoft.com/office/drawing/2014/main" val="3292656930"/>
                    </a:ext>
                  </a:extLst>
                </a:gridCol>
                <a:gridCol w="1373204">
                  <a:extLst>
                    <a:ext uri="{9D8B030D-6E8A-4147-A177-3AD203B41FA5}">
                      <a16:colId xmlns:a16="http://schemas.microsoft.com/office/drawing/2014/main" val="2864842685"/>
                    </a:ext>
                  </a:extLst>
                </a:gridCol>
                <a:gridCol w="1401421">
                  <a:extLst>
                    <a:ext uri="{9D8B030D-6E8A-4147-A177-3AD203B41FA5}">
                      <a16:colId xmlns:a16="http://schemas.microsoft.com/office/drawing/2014/main" val="2040141579"/>
                    </a:ext>
                  </a:extLst>
                </a:gridCol>
                <a:gridCol w="1598937">
                  <a:extLst>
                    <a:ext uri="{9D8B030D-6E8A-4147-A177-3AD203B41FA5}">
                      <a16:colId xmlns:a16="http://schemas.microsoft.com/office/drawing/2014/main" val="2664409487"/>
                    </a:ext>
                  </a:extLst>
                </a:gridCol>
                <a:gridCol w="1428424">
                  <a:extLst>
                    <a:ext uri="{9D8B030D-6E8A-4147-A177-3AD203B41FA5}">
                      <a16:colId xmlns:a16="http://schemas.microsoft.com/office/drawing/2014/main" val="751370971"/>
                    </a:ext>
                  </a:extLst>
                </a:gridCol>
              </a:tblGrid>
              <a:tr h="328294"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Object</a:t>
                      </a:r>
                      <a:r>
                        <a:rPr lang="pt-PT" dirty="0"/>
                        <a:t>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/>
                        <a:t>MEDIDAS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CRONOGRAMA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ESTADO DE 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13280"/>
                  </a:ext>
                </a:extLst>
              </a:tr>
              <a:tr h="135055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PREVISTO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CONCLUÍDO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EM EXECUÇÃO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14890"/>
                  </a:ext>
                </a:extLst>
              </a:tr>
              <a:tr h="538472">
                <a:tc rowSpan="6"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1D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Criação do espaço dedicado à IG e não discriminação no website institucional da autarquia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Jan/2023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/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2385914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Reuniões da Equipa para a Igualdade na Vida Local com o objetivo de monitorizar e acompanhar a execução do PMIND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/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5642465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Edição de uma brochura do Plano Municipal para a Igualdade para difundir nos meios de comunicação e organizações territoriais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7489181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Elaboração, divulgação, monitorização e avaliação do Plano Municipal para a Igualdade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/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716737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Comemoração do Dia Municipal para a Igualdade e Diversidade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Out/2022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/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383694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Dinamização de eventos e iniciativas para a apresentação e discussão de boas práticas em matéria de IG e não discriminação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/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7469309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14D35840-704C-9C13-68CB-6B1C02AD2B01}"/>
              </a:ext>
            </a:extLst>
          </p:cNvPr>
          <p:cNvSpPr txBox="1"/>
          <p:nvPr/>
        </p:nvSpPr>
        <p:spPr>
          <a:xfrm>
            <a:off x="298579" y="434326"/>
            <a:ext cx="87267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2. Relatório de execução</a:t>
            </a:r>
            <a:r>
              <a:rPr lang="pt-PT" sz="22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EIXO 1 | GOVERNAÇÃO</a:t>
            </a:r>
            <a:endParaRPr kumimoji="0" lang="pt-PT" sz="2200" b="0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439EAFE-97E7-1062-1B7A-92BDC3FC3B0C}"/>
              </a:ext>
            </a:extLst>
          </p:cNvPr>
          <p:cNvSpPr txBox="1"/>
          <p:nvPr/>
        </p:nvSpPr>
        <p:spPr>
          <a:xfrm>
            <a:off x="1773572" y="5344086"/>
            <a:ext cx="8644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i="1" dirty="0"/>
              <a:t>*</a:t>
            </a:r>
            <a:r>
              <a:rPr lang="pt-PT" sz="1200" i="1" dirty="0"/>
              <a:t> Para efeitos de financiamento a atividade de 2022/2023 foi concluída ficando para a vigência do Plano 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1031892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233265" y="207746"/>
            <a:ext cx="8266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Metodologias de Recolha de Dados das Atividades Executadas ou em Execução</a:t>
            </a:r>
          </a:p>
        </p:txBody>
      </p:sp>
      <p:graphicFrame>
        <p:nvGraphicFramePr>
          <p:cNvPr id="7" name="Tabela 9">
            <a:extLst>
              <a:ext uri="{FF2B5EF4-FFF2-40B4-BE49-F238E27FC236}">
                <a16:creationId xmlns:a16="http://schemas.microsoft.com/office/drawing/2014/main" id="{39A2717D-709D-6D77-43CC-5EE3437B0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008758"/>
              </p:ext>
            </p:extLst>
          </p:nvPr>
        </p:nvGraphicFramePr>
        <p:xfrm>
          <a:off x="233264" y="1211788"/>
          <a:ext cx="11522101" cy="4373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794312">
                  <a:extLst>
                    <a:ext uri="{9D8B030D-6E8A-4147-A177-3AD203B41FA5}">
                      <a16:colId xmlns:a16="http://schemas.microsoft.com/office/drawing/2014/main" val="2552637146"/>
                    </a:ext>
                  </a:extLst>
                </a:gridCol>
                <a:gridCol w="5727789">
                  <a:extLst>
                    <a:ext uri="{9D8B030D-6E8A-4147-A177-3AD203B41FA5}">
                      <a16:colId xmlns:a16="http://schemas.microsoft.com/office/drawing/2014/main" val="3765013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MEDIDA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METODOLOGIA DE RECOLHA DE DADOS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987458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/>
                        <a:t>Incorporação dos princípios da igualdade de género e não discriminação e apresentar informação desagregada por sexo, em documento de gestão municipal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/>
                        <a:t>Análise documental à luz dos referenciais disponíveis.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335677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>
                          <a:solidFill>
                            <a:schemeClr val="tx1"/>
                          </a:solidFill>
                        </a:rPr>
                        <a:t>Criação de um código de conduta e procedimentos internos para as questões de violência, assédio e não discriminação para a autarquia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500" dirty="0">
                          <a:solidFill>
                            <a:schemeClr val="tx1"/>
                          </a:solidFill>
                        </a:rPr>
                        <a:t>Registo de correio eletrónico com o envio de documentos;</a:t>
                      </a:r>
                    </a:p>
                    <a:p>
                      <a:r>
                        <a:rPr lang="pt-PT" sz="1500" dirty="0">
                          <a:solidFill>
                            <a:schemeClr val="tx1"/>
                          </a:solidFill>
                        </a:rPr>
                        <a:t>Documento final do código de conduta.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06896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/>
                        <a:t>Elaboração de um Guia de normas orientadoras para a adoção da linguagem e da comunicação audiovisual inclusiva nos serviços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500" dirty="0"/>
                        <a:t>Análise documental de referenciais disponíveis na web.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975267"/>
                  </a:ext>
                </a:extLst>
              </a:tr>
              <a:tr h="435793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/>
                        <a:t>Difusão do guia de comunicação e linguagem inclusiva pelas organizações do território, incentivando a sua implementação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/>
                        <a:t>Registo de correio eletrónico com o envio de documento;</a:t>
                      </a:r>
                    </a:p>
                    <a:p>
                      <a:r>
                        <a:rPr lang="pt-PT" sz="1500" dirty="0"/>
                        <a:t>Disponibilização do documento no site do município.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202283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/>
                        <a:t>Revisão e adaptação/atualização dos documentos de gestão municipais à luz dos princípios da Igualdade e Não Discriminação, e da linguagem inclusiva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500" dirty="0"/>
                        <a:t>Análise documental à luz da linguagem inclusiva;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/>
                        <a:t>Documento com proposta de adaptações à luz da linguagem inclusiva.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3807601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/>
                        <a:t>Reunião da Equipa para a Igualdade na Vida Local com o objetivo de monitorizar e acompanhar a execução do PMIND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500" dirty="0"/>
                        <a:t>Folha de presenças da reunião realizada;</a:t>
                      </a:r>
                    </a:p>
                    <a:p>
                      <a:r>
                        <a:rPr lang="pt-PT" sz="1500" dirty="0"/>
                        <a:t>Registo de correio eletrónico com o envio do Plano de Ação 2022/23;</a:t>
                      </a:r>
                    </a:p>
                    <a:p>
                      <a:r>
                        <a:rPr lang="pt-PT" sz="1500" dirty="0"/>
                        <a:t>Memorando da reunião.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9132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697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233265" y="207746"/>
            <a:ext cx="8266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Metodologias de Recolha de Dados das Atividades Executadas ou em Execução</a:t>
            </a:r>
          </a:p>
        </p:txBody>
      </p:sp>
      <p:graphicFrame>
        <p:nvGraphicFramePr>
          <p:cNvPr id="7" name="Tabela 9">
            <a:extLst>
              <a:ext uri="{FF2B5EF4-FFF2-40B4-BE49-F238E27FC236}">
                <a16:creationId xmlns:a16="http://schemas.microsoft.com/office/drawing/2014/main" id="{39A2717D-709D-6D77-43CC-5EE3437B0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452607"/>
              </p:ext>
            </p:extLst>
          </p:nvPr>
        </p:nvGraphicFramePr>
        <p:xfrm>
          <a:off x="233264" y="1211788"/>
          <a:ext cx="11522101" cy="3505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234475">
                  <a:extLst>
                    <a:ext uri="{9D8B030D-6E8A-4147-A177-3AD203B41FA5}">
                      <a16:colId xmlns:a16="http://schemas.microsoft.com/office/drawing/2014/main" val="2552637146"/>
                    </a:ext>
                  </a:extLst>
                </a:gridCol>
                <a:gridCol w="6287626">
                  <a:extLst>
                    <a:ext uri="{9D8B030D-6E8A-4147-A177-3AD203B41FA5}">
                      <a16:colId xmlns:a16="http://schemas.microsoft.com/office/drawing/2014/main" val="3765013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MEDIDA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METODOLOGIA DE RECOLHA DE DADOS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987458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/>
                        <a:t>Edição de uma brochura do Plano Municipal para a Igualdade para difundir nos meios de comunicação e organizações territoriais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500" dirty="0"/>
                        <a:t>- Análise documental do PMIND aprovado.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737977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/>
                        <a:t>Elaboração, divulgação, monitorização e avaliação do Plano Municipal para a Igualdade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500" dirty="0"/>
                        <a:t>- Plano de Ação 2022/23 com a priorização das medidas;</a:t>
                      </a:r>
                    </a:p>
                    <a:p>
                      <a:r>
                        <a:rPr lang="pt-PT" sz="1500" dirty="0"/>
                        <a:t>- Entrevistas individuais e/ou em grupo (grupos focais) com informantes-chave e em articulação com as/os responsáveis pela implementação nos Municípios;</a:t>
                      </a:r>
                    </a:p>
                    <a:p>
                      <a:r>
                        <a:rPr lang="pt-PT" sz="1500" dirty="0"/>
                        <a:t>- Fichas de monitorização de 3 atividades;</a:t>
                      </a:r>
                    </a:p>
                    <a:p>
                      <a:r>
                        <a:rPr lang="pt-PT" sz="1500" dirty="0"/>
                        <a:t>- Quadro de monitorização das atividades do Plano de Ação 2022/23.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7179953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/>
                        <a:t>Comemoração do Dia Municipal para a Igualdade e Diversidade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500" dirty="0"/>
                        <a:t>Registos fotográficos.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413771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500" dirty="0"/>
                        <a:t>Dinamização de eventos e iniciativas para a apresentação e discussão de boas práticas em matéria de IG e não discriminação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500" dirty="0"/>
                        <a:t>Registos fotográficos.</a:t>
                      </a:r>
                    </a:p>
                    <a:p>
                      <a:r>
                        <a:rPr lang="pt-PT" sz="1500" dirty="0"/>
                        <a:t>Folha de presenças do Encontro de Boas Práticas;</a:t>
                      </a:r>
                    </a:p>
                    <a:p>
                      <a:r>
                        <a:rPr lang="pt-PT" sz="1500" dirty="0"/>
                        <a:t>Apresentação de suporte.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0512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48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078BD12-8243-4C1F-944C-532568F75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7" r="29465"/>
          <a:stretch/>
        </p:blipFill>
        <p:spPr>
          <a:xfrm>
            <a:off x="8396791" y="0"/>
            <a:ext cx="3786895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1D8CB73-96FA-4410-B476-558A0CF87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00" y="-250132"/>
            <a:ext cx="2267904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E36C1E1-A328-4925-81B3-122097C2E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0435164" y="1848311"/>
            <a:ext cx="1748522" cy="22114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C2DE3A1-5D41-4E56-8DEF-EE00AE201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01212" y="4896645"/>
            <a:ext cx="2267904" cy="221148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0CA51E3-C6F7-4A5F-9096-8996F267A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14" y="162695"/>
            <a:ext cx="2999971" cy="860306"/>
          </a:xfrm>
          <a:prstGeom prst="rect">
            <a:avLst/>
          </a:prstGeom>
        </p:spPr>
      </p:pic>
      <p:pic>
        <p:nvPicPr>
          <p:cNvPr id="4" name="Imagem 3" descr="Uma imagem com texto, eletrónica&#10;&#10;Descrição gerada automaticamente">
            <a:extLst>
              <a:ext uri="{FF2B5EF4-FFF2-40B4-BE49-F238E27FC236}">
                <a16:creationId xmlns:a16="http://schemas.microsoft.com/office/drawing/2014/main" id="{1C0D500E-EC28-71B4-134A-D86B7FC405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4" b="17086"/>
          <a:stretch/>
        </p:blipFill>
        <p:spPr>
          <a:xfrm>
            <a:off x="2982017" y="1"/>
            <a:ext cx="1605951" cy="112143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F8F8EE5-D974-89CB-4C54-D44438F4A120}"/>
              </a:ext>
            </a:extLst>
          </p:cNvPr>
          <p:cNvSpPr txBox="1"/>
          <p:nvPr/>
        </p:nvSpPr>
        <p:spPr>
          <a:xfrm>
            <a:off x="809975" y="2551837"/>
            <a:ext cx="66638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>
                <a:solidFill>
                  <a:srgbClr val="79DF00"/>
                </a:solidFill>
                <a:latin typeface="Roboto Black" panose="020B0604020202020204" pitchFamily="2" charset="0"/>
                <a:ea typeface="Roboto Black" panose="020B0604020202020204" pitchFamily="2" charset="0"/>
                <a:cs typeface="Times New Roman" panose="02020603050405020304" pitchFamily="18" charset="0"/>
              </a:rPr>
              <a:t>3. RELATÓRIO DE EXECUÇÃO DO EIXO 2 - EDUCAÇÃO E FORMAÇÃO</a:t>
            </a:r>
          </a:p>
        </p:txBody>
      </p:sp>
    </p:spTree>
    <p:extLst>
      <p:ext uri="{BB962C8B-B14F-4D97-AF65-F5344CB8AC3E}">
        <p14:creationId xmlns:p14="http://schemas.microsoft.com/office/powerpoint/2010/main" val="2706092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298579" y="434326"/>
            <a:ext cx="8726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3. Relatório de execução</a:t>
            </a:r>
            <a:r>
              <a:rPr lang="pt-PT" sz="24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EIXO 2 | EDUCAÇÃO E FORMAÇÃO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66B2D8F-1D9A-9F1A-E9AE-64ABE8407EFF}"/>
              </a:ext>
            </a:extLst>
          </p:cNvPr>
          <p:cNvGraphicFramePr>
            <a:graphicFrameLocks noGrp="1"/>
          </p:cNvGraphicFramePr>
          <p:nvPr/>
        </p:nvGraphicFramePr>
        <p:xfrm>
          <a:off x="298579" y="1405008"/>
          <a:ext cx="11456787" cy="34645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2391">
                  <a:extLst>
                    <a:ext uri="{9D8B030D-6E8A-4147-A177-3AD203B41FA5}">
                      <a16:colId xmlns:a16="http://schemas.microsoft.com/office/drawing/2014/main" val="1265646177"/>
                    </a:ext>
                  </a:extLst>
                </a:gridCol>
                <a:gridCol w="4712410">
                  <a:extLst>
                    <a:ext uri="{9D8B030D-6E8A-4147-A177-3AD203B41FA5}">
                      <a16:colId xmlns:a16="http://schemas.microsoft.com/office/drawing/2014/main" val="3292656930"/>
                    </a:ext>
                  </a:extLst>
                </a:gridCol>
                <a:gridCol w="1373204">
                  <a:extLst>
                    <a:ext uri="{9D8B030D-6E8A-4147-A177-3AD203B41FA5}">
                      <a16:colId xmlns:a16="http://schemas.microsoft.com/office/drawing/2014/main" val="2864842685"/>
                    </a:ext>
                  </a:extLst>
                </a:gridCol>
                <a:gridCol w="1401421">
                  <a:extLst>
                    <a:ext uri="{9D8B030D-6E8A-4147-A177-3AD203B41FA5}">
                      <a16:colId xmlns:a16="http://schemas.microsoft.com/office/drawing/2014/main" val="2040141579"/>
                    </a:ext>
                  </a:extLst>
                </a:gridCol>
                <a:gridCol w="1598937">
                  <a:extLst>
                    <a:ext uri="{9D8B030D-6E8A-4147-A177-3AD203B41FA5}">
                      <a16:colId xmlns:a16="http://schemas.microsoft.com/office/drawing/2014/main" val="2664409487"/>
                    </a:ext>
                  </a:extLst>
                </a:gridCol>
                <a:gridCol w="1428424">
                  <a:extLst>
                    <a:ext uri="{9D8B030D-6E8A-4147-A177-3AD203B41FA5}">
                      <a16:colId xmlns:a16="http://schemas.microsoft.com/office/drawing/2014/main" val="751370971"/>
                    </a:ext>
                  </a:extLst>
                </a:gridCol>
              </a:tblGrid>
              <a:tr h="328294"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Object</a:t>
                      </a:r>
                      <a:r>
                        <a:rPr lang="pt-PT" dirty="0"/>
                        <a:t>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/>
                        <a:t>MEDIDAS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CRONOGRAMA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ESTADO DE 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13280"/>
                  </a:ext>
                </a:extLst>
              </a:tr>
              <a:tr h="135055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PREVISTO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CONCLUÍDO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EM EXECUÇÃO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14890"/>
                  </a:ext>
                </a:extLst>
              </a:tr>
              <a:tr h="538472"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2A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Ação de formação acreditada em igualdade de género, nomeadamente, sobre os Guiões Educação, Género e Cidadania, a lecionar no concelho.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93732"/>
                  </a:ext>
                </a:extLst>
              </a:tr>
              <a:tr h="538472">
                <a:tc rowSpan="3">
                  <a:txBody>
                    <a:bodyPr/>
                    <a:lstStyle/>
                    <a:p>
                      <a:pPr algn="ctr"/>
                      <a:r>
                        <a:rPr lang="pt-PT" b="1"/>
                        <a:t>2B</a:t>
                      </a:r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Ação de formação para dirigentes na área da IG e não discriminação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722758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Ação de formação sobre a promoção da Igualdade e Não Discriminação a nível local, nos diversos setores de ação do município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POR INICIAR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5325083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Inclusão no Plano de Formação Interno de ações sobre as questões da conciliação, a Igualdade de género e não discriminação.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Janeiro/2023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3817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0873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66B2D8F-1D9A-9F1A-E9AE-64ABE8407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913080"/>
              </p:ext>
            </p:extLst>
          </p:nvPr>
        </p:nvGraphicFramePr>
        <p:xfrm>
          <a:off x="298579" y="1405008"/>
          <a:ext cx="11456787" cy="30784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2391">
                  <a:extLst>
                    <a:ext uri="{9D8B030D-6E8A-4147-A177-3AD203B41FA5}">
                      <a16:colId xmlns:a16="http://schemas.microsoft.com/office/drawing/2014/main" val="1265646177"/>
                    </a:ext>
                  </a:extLst>
                </a:gridCol>
                <a:gridCol w="4712410">
                  <a:extLst>
                    <a:ext uri="{9D8B030D-6E8A-4147-A177-3AD203B41FA5}">
                      <a16:colId xmlns:a16="http://schemas.microsoft.com/office/drawing/2014/main" val="3292656930"/>
                    </a:ext>
                  </a:extLst>
                </a:gridCol>
                <a:gridCol w="1373204">
                  <a:extLst>
                    <a:ext uri="{9D8B030D-6E8A-4147-A177-3AD203B41FA5}">
                      <a16:colId xmlns:a16="http://schemas.microsoft.com/office/drawing/2014/main" val="2864842685"/>
                    </a:ext>
                  </a:extLst>
                </a:gridCol>
                <a:gridCol w="1401421">
                  <a:extLst>
                    <a:ext uri="{9D8B030D-6E8A-4147-A177-3AD203B41FA5}">
                      <a16:colId xmlns:a16="http://schemas.microsoft.com/office/drawing/2014/main" val="2040141579"/>
                    </a:ext>
                  </a:extLst>
                </a:gridCol>
                <a:gridCol w="1598937">
                  <a:extLst>
                    <a:ext uri="{9D8B030D-6E8A-4147-A177-3AD203B41FA5}">
                      <a16:colId xmlns:a16="http://schemas.microsoft.com/office/drawing/2014/main" val="2664409487"/>
                    </a:ext>
                  </a:extLst>
                </a:gridCol>
                <a:gridCol w="1428424">
                  <a:extLst>
                    <a:ext uri="{9D8B030D-6E8A-4147-A177-3AD203B41FA5}">
                      <a16:colId xmlns:a16="http://schemas.microsoft.com/office/drawing/2014/main" val="751370971"/>
                    </a:ext>
                  </a:extLst>
                </a:gridCol>
              </a:tblGrid>
              <a:tr h="328294"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Object</a:t>
                      </a:r>
                      <a:r>
                        <a:rPr lang="pt-PT" dirty="0"/>
                        <a:t>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/>
                        <a:t>MEDIDAS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CRONOGRAMA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ESTADO DE 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13280"/>
                  </a:ext>
                </a:extLst>
              </a:tr>
              <a:tr h="135055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PREVISTO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CONCLUÍDO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EM EXECUÇÃO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14890"/>
                  </a:ext>
                </a:extLst>
              </a:tr>
              <a:tr h="538472"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2C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Ação de formação sobre a promoção da Igualdade e Não Discriminação a nível local, nos diversos setores de ação local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Abril/2023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93732"/>
                  </a:ext>
                </a:extLst>
              </a:tr>
              <a:tr h="538472">
                <a:tc rowSpan="2"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3A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Levantamento e disseminação de recursos didáticos e pedagógicos para abordar temáticas da IND junto do público infantojuvenil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Abril/2023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EXECUTADO</a:t>
                      </a:r>
                      <a:endParaRPr kumimoji="0" lang="pt-P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6587001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Campanha/Ação de sensibilização na escola para combate aos estereótipos de género - </a:t>
                      </a:r>
                      <a:r>
                        <a:rPr lang="pt-PT" sz="1400" dirty="0" err="1"/>
                        <a:t>DesIGUAL</a:t>
                      </a:r>
                      <a:endParaRPr lang="pt-P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918857"/>
                  </a:ext>
                </a:extLst>
              </a:tr>
              <a:tr h="538472"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3B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400" dirty="0"/>
                        <a:t>Inclusão de iniciativas no âmbito da IGND no programa da rede de bibliotecas (ex.: tertúlias/ciclos de leitura, exposições)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Jun</a:t>
                      </a:r>
                      <a:r>
                        <a:rPr lang="pt-PT" sz="1400" dirty="0"/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Abril/2023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722758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B49359D2-B7D5-A0C7-BF08-788FA70594E4}"/>
              </a:ext>
            </a:extLst>
          </p:cNvPr>
          <p:cNvSpPr txBox="1"/>
          <p:nvPr/>
        </p:nvSpPr>
        <p:spPr>
          <a:xfrm>
            <a:off x="298579" y="434326"/>
            <a:ext cx="8726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3. Relatório de execução</a:t>
            </a:r>
            <a:r>
              <a:rPr lang="pt-PT" sz="24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EIXO 2 | EDUCAÇÃO E FORMAÇÃO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08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233265" y="207746"/>
            <a:ext cx="8266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Metodologias de Recolha de Dados das Atividades Executadas ou em Execução</a:t>
            </a:r>
          </a:p>
        </p:txBody>
      </p:sp>
      <p:graphicFrame>
        <p:nvGraphicFramePr>
          <p:cNvPr id="7" name="Tabela 9">
            <a:extLst>
              <a:ext uri="{FF2B5EF4-FFF2-40B4-BE49-F238E27FC236}">
                <a16:creationId xmlns:a16="http://schemas.microsoft.com/office/drawing/2014/main" id="{39A2717D-709D-6D77-43CC-5EE3437B0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4827"/>
              </p:ext>
            </p:extLst>
          </p:nvPr>
        </p:nvGraphicFramePr>
        <p:xfrm>
          <a:off x="233265" y="1041274"/>
          <a:ext cx="11522101" cy="4846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794312">
                  <a:extLst>
                    <a:ext uri="{9D8B030D-6E8A-4147-A177-3AD203B41FA5}">
                      <a16:colId xmlns:a16="http://schemas.microsoft.com/office/drawing/2014/main" val="2552637146"/>
                    </a:ext>
                  </a:extLst>
                </a:gridCol>
                <a:gridCol w="5727789">
                  <a:extLst>
                    <a:ext uri="{9D8B030D-6E8A-4147-A177-3AD203B41FA5}">
                      <a16:colId xmlns:a16="http://schemas.microsoft.com/office/drawing/2014/main" val="3765013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MEDIDA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METODOLOGIA DE RECOLHA DE DADOS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987458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Ação de formação acreditada em igualdade de género, nomeadamente, sobre os Guiões Educação, Género e Cidadania, a lecionar no concelho.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Listagem de docentes inscritos;</a:t>
                      </a:r>
                    </a:p>
                    <a:p>
                      <a:r>
                        <a:rPr lang="pt-PT" sz="1600" dirty="0"/>
                        <a:t>Printscreens para registo de presenças;</a:t>
                      </a:r>
                    </a:p>
                    <a:p>
                      <a:r>
                        <a:rPr lang="pt-PT" sz="1600" dirty="0"/>
                        <a:t>Questionário de Satisfação.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06896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Ação de formação para dirigentes na área da IG e não discriminação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Listagem de dirigentes inscritos;</a:t>
                      </a:r>
                    </a:p>
                    <a:p>
                      <a:r>
                        <a:rPr lang="pt-PT" sz="1600" dirty="0"/>
                        <a:t>Printscreens para registo de presenças;</a:t>
                      </a:r>
                    </a:p>
                    <a:p>
                      <a:r>
                        <a:rPr lang="pt-PT" sz="1600" dirty="0"/>
                        <a:t>Questionário de Satisfação.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975267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Ação de formação sobre a promoção da Igualdade e Não Discriminação a nível local, nos diversos setores de ação local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Listagem de participantes inscritos;</a:t>
                      </a:r>
                    </a:p>
                    <a:p>
                      <a:r>
                        <a:rPr lang="pt-PT" sz="1600" dirty="0"/>
                        <a:t>Printscreens para registo de presenças;</a:t>
                      </a:r>
                    </a:p>
                    <a:p>
                      <a:r>
                        <a:rPr lang="pt-PT" sz="1600" dirty="0"/>
                        <a:t>Questionário de Satisfação.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73446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Levantamento e disseminação de recursos didáticos e pedagógicos para abordar temáticas da IND junto do público infantojuvenil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Análise e categorização dos recursos com base nos catálogos disponíveis.</a:t>
                      </a:r>
                      <a:endParaRPr lang="pt-PT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852847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Campanha/Ação de sensibilização na escola para combate aos estereótipos de género - </a:t>
                      </a:r>
                      <a:r>
                        <a:rPr lang="pt-PT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DesIGUAL</a:t>
                      </a:r>
                      <a:endParaRPr lang="pt-PT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Registos fotográficos.</a:t>
                      </a:r>
                    </a:p>
                    <a:p>
                      <a:r>
                        <a:rPr lang="pt-PT" sz="1600" dirty="0"/>
                        <a:t>Folha de presenças das sessões realizadas.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73667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Inclusão de iniciativas no âmbito da IGND no programa da rede de bibliotecas (ex.: tertúlias/ciclos de leitura, exposições)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Listagem de participantes inscritos;</a:t>
                      </a:r>
                    </a:p>
                    <a:p>
                      <a:r>
                        <a:rPr lang="pt-PT" sz="1600" dirty="0"/>
                        <a:t>Printscreens para registo de presenças;</a:t>
                      </a:r>
                    </a:p>
                    <a:p>
                      <a:r>
                        <a:rPr lang="pt-PT" sz="1600" dirty="0"/>
                        <a:t>Questionário de Satisfação.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69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661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078BD12-8243-4C1F-944C-532568F75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7" r="29465"/>
          <a:stretch/>
        </p:blipFill>
        <p:spPr>
          <a:xfrm>
            <a:off x="8396791" y="0"/>
            <a:ext cx="3786895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1D8CB73-96FA-4410-B476-558A0CF87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00" y="-250132"/>
            <a:ext cx="2267904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E36C1E1-A328-4925-81B3-122097C2E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0435164" y="1848311"/>
            <a:ext cx="1748522" cy="22114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C2DE3A1-5D41-4E56-8DEF-EE00AE201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01212" y="4896645"/>
            <a:ext cx="2267904" cy="221148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0CA51E3-C6F7-4A5F-9096-8996F267A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14" y="162695"/>
            <a:ext cx="2999971" cy="860306"/>
          </a:xfrm>
          <a:prstGeom prst="rect">
            <a:avLst/>
          </a:prstGeom>
        </p:spPr>
      </p:pic>
      <p:pic>
        <p:nvPicPr>
          <p:cNvPr id="4" name="Imagem 3" descr="Uma imagem com texto, eletrónica&#10;&#10;Descrição gerada automaticamente">
            <a:extLst>
              <a:ext uri="{FF2B5EF4-FFF2-40B4-BE49-F238E27FC236}">
                <a16:creationId xmlns:a16="http://schemas.microsoft.com/office/drawing/2014/main" id="{1C0D500E-EC28-71B4-134A-D86B7FC405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4" b="17086"/>
          <a:stretch/>
        </p:blipFill>
        <p:spPr>
          <a:xfrm>
            <a:off x="2982017" y="1"/>
            <a:ext cx="1605951" cy="112143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207505D-A2EF-1266-D095-B2CF85983F6C}"/>
              </a:ext>
            </a:extLst>
          </p:cNvPr>
          <p:cNvSpPr txBox="1"/>
          <p:nvPr/>
        </p:nvSpPr>
        <p:spPr>
          <a:xfrm>
            <a:off x="809975" y="2551837"/>
            <a:ext cx="66638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>
                <a:solidFill>
                  <a:srgbClr val="79DF00"/>
                </a:solidFill>
                <a:latin typeface="Roboto Black" panose="020B0604020202020204" pitchFamily="2" charset="0"/>
                <a:ea typeface="Roboto Black" panose="020B0604020202020204" pitchFamily="2" charset="0"/>
                <a:cs typeface="Times New Roman" panose="02020603050405020304" pitchFamily="18" charset="0"/>
              </a:rPr>
              <a:t>4. RELATÓRIO DE EXECUÇÃO DO EIXO 3 - EMPREGO</a:t>
            </a:r>
          </a:p>
        </p:txBody>
      </p:sp>
    </p:spTree>
    <p:extLst>
      <p:ext uri="{BB962C8B-B14F-4D97-AF65-F5344CB8AC3E}">
        <p14:creationId xmlns:p14="http://schemas.microsoft.com/office/powerpoint/2010/main" val="2389499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66B2D8F-1D9A-9F1A-E9AE-64ABE8407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772653"/>
              </p:ext>
            </p:extLst>
          </p:nvPr>
        </p:nvGraphicFramePr>
        <p:xfrm>
          <a:off x="298579" y="987803"/>
          <a:ext cx="11456787" cy="44500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2391">
                  <a:extLst>
                    <a:ext uri="{9D8B030D-6E8A-4147-A177-3AD203B41FA5}">
                      <a16:colId xmlns:a16="http://schemas.microsoft.com/office/drawing/2014/main" val="1265646177"/>
                    </a:ext>
                  </a:extLst>
                </a:gridCol>
                <a:gridCol w="4712410">
                  <a:extLst>
                    <a:ext uri="{9D8B030D-6E8A-4147-A177-3AD203B41FA5}">
                      <a16:colId xmlns:a16="http://schemas.microsoft.com/office/drawing/2014/main" val="3292656930"/>
                    </a:ext>
                  </a:extLst>
                </a:gridCol>
                <a:gridCol w="1373204">
                  <a:extLst>
                    <a:ext uri="{9D8B030D-6E8A-4147-A177-3AD203B41FA5}">
                      <a16:colId xmlns:a16="http://schemas.microsoft.com/office/drawing/2014/main" val="2864842685"/>
                    </a:ext>
                  </a:extLst>
                </a:gridCol>
                <a:gridCol w="1401421">
                  <a:extLst>
                    <a:ext uri="{9D8B030D-6E8A-4147-A177-3AD203B41FA5}">
                      <a16:colId xmlns:a16="http://schemas.microsoft.com/office/drawing/2014/main" val="2040141579"/>
                    </a:ext>
                  </a:extLst>
                </a:gridCol>
                <a:gridCol w="1598937">
                  <a:extLst>
                    <a:ext uri="{9D8B030D-6E8A-4147-A177-3AD203B41FA5}">
                      <a16:colId xmlns:a16="http://schemas.microsoft.com/office/drawing/2014/main" val="2664409487"/>
                    </a:ext>
                  </a:extLst>
                </a:gridCol>
                <a:gridCol w="1428424">
                  <a:extLst>
                    <a:ext uri="{9D8B030D-6E8A-4147-A177-3AD203B41FA5}">
                      <a16:colId xmlns:a16="http://schemas.microsoft.com/office/drawing/2014/main" val="751370971"/>
                    </a:ext>
                  </a:extLst>
                </a:gridCol>
              </a:tblGrid>
              <a:tr h="328294"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Object</a:t>
                      </a:r>
                      <a:r>
                        <a:rPr lang="pt-PT" dirty="0"/>
                        <a:t>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/>
                        <a:t>MEDIDAS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CRONOGRAMA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ESTADO DE 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13280"/>
                  </a:ext>
                </a:extLst>
              </a:tr>
              <a:tr h="135055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PREVISTO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CONCLUÍDO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EM EXECUÇÃO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14890"/>
                  </a:ext>
                </a:extLst>
              </a:tr>
              <a:tr h="538472">
                <a:tc rowSpan="6"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4A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Criação do Programa Municipal de Igualdade e Conciliação que defina medidas municipais promotoras da igualdade e conciliação da vida pessoal, profissional e familiar.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Jun</a:t>
                      </a:r>
                      <a:r>
                        <a:rPr lang="pt-PT" sz="1400" dirty="0"/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Jun</a:t>
                      </a:r>
                      <a:r>
                        <a:rPr lang="pt-PT" sz="1400" dirty="0"/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EM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3193732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Workshops temáticos com entidades representativas dos vários setores de atividade locais a fim de promover o diálogo, conhecimento e a partilha de boas práticas sobre medidas promotoras da igualdade e conciliação da vida pessoal, profissional e familiar.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6415513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Criação do Selo para a Igualdade e Conciliação Municipal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Out/2023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722758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Elaboração de um Guia de Boas Práticas Municipal, com a colaboração de parceiros nacionais e internacional, no domínio da igualdade e da conciliação.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Jun</a:t>
                      </a:r>
                      <a:r>
                        <a:rPr lang="pt-PT" sz="1400" dirty="0"/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Jun</a:t>
                      </a:r>
                      <a:r>
                        <a:rPr lang="pt-PT" sz="1400" dirty="0"/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EM EXECUÇÃO*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670774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Mapeamento e disponibilização da informação, a nível municipal, sobre os equipamentos locais facilitadores da conciliação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Jun</a:t>
                      </a:r>
                      <a:r>
                        <a:rPr lang="pt-PT" sz="1400" dirty="0"/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POR INICIAR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5744726"/>
                  </a:ext>
                </a:extLst>
              </a:tr>
              <a:tr h="538472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Ação de divulgação das medidas existentes na autarquia, direitos de parentalidade, assistência à família e outras promotoras de conciliação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POR INICIAR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198798"/>
                  </a:ext>
                </a:extLst>
              </a:tr>
            </a:tbl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C548E4DC-4829-0F02-62B3-EED91BD256A6}"/>
              </a:ext>
            </a:extLst>
          </p:cNvPr>
          <p:cNvSpPr txBox="1"/>
          <p:nvPr/>
        </p:nvSpPr>
        <p:spPr>
          <a:xfrm>
            <a:off x="436634" y="5627992"/>
            <a:ext cx="3153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200" b="1" i="1" dirty="0"/>
              <a:t>* </a:t>
            </a:r>
            <a:r>
              <a:rPr lang="pt-PT" sz="1200" i="1" dirty="0"/>
              <a:t>O processo de elaboração do guia de boas práticas municipal apenas foi iniciado em Maio, prevendo-se que a sua redação e conclusão será efetuada em Julho de 2023.</a:t>
            </a:r>
            <a:endParaRPr lang="pt-PT" sz="1100" i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452A48F-FB71-6BB4-D5C4-DD8268218AAC}"/>
              </a:ext>
            </a:extLst>
          </p:cNvPr>
          <p:cNvSpPr txBox="1"/>
          <p:nvPr/>
        </p:nvSpPr>
        <p:spPr>
          <a:xfrm>
            <a:off x="298579" y="434326"/>
            <a:ext cx="8726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4. Relatório de execução</a:t>
            </a:r>
            <a:r>
              <a:rPr lang="pt-PT" sz="24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EIXO 3 | EMPREGO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464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233265" y="207746"/>
            <a:ext cx="8266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Metodologias de Recolha de Dados das Atividades Executadas ou em Execução</a:t>
            </a:r>
          </a:p>
        </p:txBody>
      </p:sp>
      <p:graphicFrame>
        <p:nvGraphicFramePr>
          <p:cNvPr id="7" name="Tabela 9">
            <a:extLst>
              <a:ext uri="{FF2B5EF4-FFF2-40B4-BE49-F238E27FC236}">
                <a16:creationId xmlns:a16="http://schemas.microsoft.com/office/drawing/2014/main" id="{39A2717D-709D-6D77-43CC-5EE3437B06AA}"/>
              </a:ext>
            </a:extLst>
          </p:cNvPr>
          <p:cNvGraphicFramePr>
            <a:graphicFrameLocks noGrp="1"/>
          </p:cNvGraphicFramePr>
          <p:nvPr/>
        </p:nvGraphicFramePr>
        <p:xfrm>
          <a:off x="158620" y="1995560"/>
          <a:ext cx="11522101" cy="2865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27168">
                  <a:extLst>
                    <a:ext uri="{9D8B030D-6E8A-4147-A177-3AD203B41FA5}">
                      <a16:colId xmlns:a16="http://schemas.microsoft.com/office/drawing/2014/main" val="2552637146"/>
                    </a:ext>
                  </a:extLst>
                </a:gridCol>
                <a:gridCol w="4094933">
                  <a:extLst>
                    <a:ext uri="{9D8B030D-6E8A-4147-A177-3AD203B41FA5}">
                      <a16:colId xmlns:a16="http://schemas.microsoft.com/office/drawing/2014/main" val="3765013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MEDIDA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METODOLOGIA DE RECOLHA DE DADOS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987458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Criação do Programa Municipal de Igualdade e Conciliação que defina medidas municipais promotoras da igualdade e conciliação da vida pessoal, profissional e familiar.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Folha de presenças das reuniões;</a:t>
                      </a:r>
                    </a:p>
                    <a:p>
                      <a:r>
                        <a:rPr lang="pt-PT" sz="1600" dirty="0"/>
                        <a:t>Memorando da reunião.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06896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Workshops temáticos com entidades representativas dos vários setores de atividade locais a fim de promover o diálogo, conhecimento e a partilha de boas práticas sobre medidas promotoras da igualdade e conciliação da vida pessoal, profissional e familiar.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Registos fotográficos.</a:t>
                      </a:r>
                    </a:p>
                    <a:p>
                      <a:r>
                        <a:rPr lang="pt-PT" sz="1600" dirty="0"/>
                        <a:t>Folha de presenças dos workshops;</a:t>
                      </a:r>
                    </a:p>
                    <a:p>
                      <a:r>
                        <a:rPr lang="pt-PT" sz="1600" dirty="0"/>
                        <a:t>Questionários de Satisfação.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5975267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Criação do Selo para a Igualdade e Conciliação Municipal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Normas de funcionamento</a:t>
                      </a:r>
                    </a:p>
                    <a:p>
                      <a:r>
                        <a:rPr lang="pt-PT" sz="1600" dirty="0"/>
                        <a:t>Grelha de Avaliação</a:t>
                      </a:r>
                    </a:p>
                    <a:p>
                      <a:r>
                        <a:rPr lang="pt-PT" sz="1600" dirty="0"/>
                        <a:t>Formulário de candidatura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29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195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078BD12-8243-4C1F-944C-532568F75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7" r="29465"/>
          <a:stretch/>
        </p:blipFill>
        <p:spPr>
          <a:xfrm>
            <a:off x="8396791" y="0"/>
            <a:ext cx="3786895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1D8CB73-96FA-4410-B476-558A0CF87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00" y="-250132"/>
            <a:ext cx="2267904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E36C1E1-A328-4925-81B3-122097C2E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0435164" y="1848311"/>
            <a:ext cx="1748522" cy="22114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C2DE3A1-5D41-4E56-8DEF-EE00AE201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01212" y="4896645"/>
            <a:ext cx="2267904" cy="221148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0CA51E3-C6F7-4A5F-9096-8996F267A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14" y="162695"/>
            <a:ext cx="2999971" cy="860306"/>
          </a:xfrm>
          <a:prstGeom prst="rect">
            <a:avLst/>
          </a:prstGeom>
        </p:spPr>
      </p:pic>
      <p:pic>
        <p:nvPicPr>
          <p:cNvPr id="4" name="Imagem 3" descr="Uma imagem com texto, eletrónica&#10;&#10;Descrição gerada automaticamente">
            <a:extLst>
              <a:ext uri="{FF2B5EF4-FFF2-40B4-BE49-F238E27FC236}">
                <a16:creationId xmlns:a16="http://schemas.microsoft.com/office/drawing/2014/main" id="{1C0D500E-EC28-71B4-134A-D86B7FC405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4" b="17086"/>
          <a:stretch/>
        </p:blipFill>
        <p:spPr>
          <a:xfrm>
            <a:off x="2982017" y="1"/>
            <a:ext cx="1605951" cy="112143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C3B1E95-7527-7B9C-A1D7-C248DAF288A4}"/>
              </a:ext>
            </a:extLst>
          </p:cNvPr>
          <p:cNvSpPr txBox="1"/>
          <p:nvPr/>
        </p:nvSpPr>
        <p:spPr>
          <a:xfrm>
            <a:off x="809975" y="2551837"/>
            <a:ext cx="66638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>
                <a:solidFill>
                  <a:srgbClr val="79DF00"/>
                </a:solidFill>
                <a:latin typeface="Roboto Black" panose="020B0604020202020204" pitchFamily="2" charset="0"/>
                <a:ea typeface="Roboto Black" panose="020B0604020202020204" pitchFamily="2" charset="0"/>
                <a:cs typeface="Times New Roman" panose="02020603050405020304" pitchFamily="18" charset="0"/>
              </a:rPr>
              <a:t>5. RELATÓRIO DE EXECUÇÃO DO EIXO 4 – VIOLÊNCIA E DIVERSIDADE</a:t>
            </a:r>
          </a:p>
        </p:txBody>
      </p:sp>
    </p:spTree>
    <p:extLst>
      <p:ext uri="{BB962C8B-B14F-4D97-AF65-F5344CB8AC3E}">
        <p14:creationId xmlns:p14="http://schemas.microsoft.com/office/powerpoint/2010/main" val="3082344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graphicFrame>
        <p:nvGraphicFramePr>
          <p:cNvPr id="8" name="Tabela 8">
            <a:extLst>
              <a:ext uri="{FF2B5EF4-FFF2-40B4-BE49-F238E27FC236}">
                <a16:creationId xmlns:a16="http://schemas.microsoft.com/office/drawing/2014/main" id="{666B2D8F-1D9A-9F1A-E9AE-64ABE8407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063932"/>
              </p:ext>
            </p:extLst>
          </p:nvPr>
        </p:nvGraphicFramePr>
        <p:xfrm>
          <a:off x="245876" y="1126432"/>
          <a:ext cx="11578517" cy="446022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92075">
                  <a:extLst>
                    <a:ext uri="{9D8B030D-6E8A-4147-A177-3AD203B41FA5}">
                      <a16:colId xmlns:a16="http://schemas.microsoft.com/office/drawing/2014/main" val="1265646177"/>
                    </a:ext>
                  </a:extLst>
                </a:gridCol>
                <a:gridCol w="4992091">
                  <a:extLst>
                    <a:ext uri="{9D8B030D-6E8A-4147-A177-3AD203B41FA5}">
                      <a16:colId xmlns:a16="http://schemas.microsoft.com/office/drawing/2014/main" val="3292656930"/>
                    </a:ext>
                  </a:extLst>
                </a:gridCol>
                <a:gridCol w="1218513">
                  <a:extLst>
                    <a:ext uri="{9D8B030D-6E8A-4147-A177-3AD203B41FA5}">
                      <a16:colId xmlns:a16="http://schemas.microsoft.com/office/drawing/2014/main" val="2864842685"/>
                    </a:ext>
                  </a:extLst>
                </a:gridCol>
                <a:gridCol w="1416311">
                  <a:extLst>
                    <a:ext uri="{9D8B030D-6E8A-4147-A177-3AD203B41FA5}">
                      <a16:colId xmlns:a16="http://schemas.microsoft.com/office/drawing/2014/main" val="2040141579"/>
                    </a:ext>
                  </a:extLst>
                </a:gridCol>
                <a:gridCol w="1615926">
                  <a:extLst>
                    <a:ext uri="{9D8B030D-6E8A-4147-A177-3AD203B41FA5}">
                      <a16:colId xmlns:a16="http://schemas.microsoft.com/office/drawing/2014/main" val="2664409487"/>
                    </a:ext>
                  </a:extLst>
                </a:gridCol>
                <a:gridCol w="1443601">
                  <a:extLst>
                    <a:ext uri="{9D8B030D-6E8A-4147-A177-3AD203B41FA5}">
                      <a16:colId xmlns:a16="http://schemas.microsoft.com/office/drawing/2014/main" val="751370971"/>
                    </a:ext>
                  </a:extLst>
                </a:gridCol>
              </a:tblGrid>
              <a:tr h="328294"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 err="1"/>
                        <a:t>Object</a:t>
                      </a:r>
                      <a:r>
                        <a:rPr lang="pt-PT" dirty="0"/>
                        <a:t>.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dirty="0"/>
                        <a:t>MEDIDAS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CRONOGRAMA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ESTADO DE  EXECUÇÃO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8213280"/>
                  </a:ext>
                </a:extLst>
              </a:tr>
              <a:tr h="135055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PREVISTO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CONCLUÍDO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EM EXECUÇÃO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14890"/>
                  </a:ext>
                </a:extLst>
              </a:tr>
              <a:tr h="538472"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5A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Celebração do Dia Internacional para a Eliminação da Violência Contra as Mulheres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Nov</a:t>
                      </a:r>
                      <a:r>
                        <a:rPr lang="pt-PT" sz="1400" dirty="0"/>
                        <a:t>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 err="1"/>
                        <a:t>Nov</a:t>
                      </a:r>
                      <a:r>
                        <a:rPr lang="pt-PT" sz="1400" dirty="0"/>
                        <a:t>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0476529"/>
                  </a:ext>
                </a:extLst>
              </a:tr>
              <a:tr h="538472">
                <a:tc rowSpan="2"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5B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Criação de um Plano de Intervenção Intermunicipal para a VD com a informação de base ao nível da rede de apoio à vítima de violência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563027"/>
                  </a:ext>
                </a:extLst>
              </a:tr>
              <a:tr h="132708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Difusão do Plano de Intervenção Intermunicipal para a VD com a informação de base ao nível da rede de apoio à vítima de violência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Maio/2023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EM EXECUÇÃO**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108253"/>
                  </a:ext>
                </a:extLst>
              </a:tr>
              <a:tr h="132708">
                <a:tc rowSpan="2"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5C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Manutenção de respostas da RNAVVD e dos protocolos com as entidades locais para as respostas às vítimas de violência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7807170"/>
                  </a:ext>
                </a:extLst>
              </a:tr>
              <a:tr h="132708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Manutenção dos protocolos e procedimentos de intervenção com as entidades locais da RNAVVD que têm respostas de especialização da intervenção ao nível de crianças e jovens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Dez/2023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EXECUTADO*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8573458"/>
                  </a:ext>
                </a:extLst>
              </a:tr>
              <a:tr h="132708">
                <a:tc rowSpan="2"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6A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Ação de informação e sensibilização na área da educação para a diversidade, interculturalidade e desconstrução de preconceitos e estereótipos socioculturais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Jun</a:t>
                      </a: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latin typeface="+mn-lt"/>
                        </a:rPr>
                        <a:t>POR INICIAR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5426707"/>
                  </a:ext>
                </a:extLst>
              </a:tr>
              <a:tr h="132708">
                <a:tc vMerge="1">
                  <a:txBody>
                    <a:bodyPr/>
                    <a:lstStyle/>
                    <a:p>
                      <a:pPr algn="ctr"/>
                      <a:endParaRPr lang="pt-PT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200" dirty="0"/>
                        <a:t>Ação de sensibilização e workshops sobre as questões da OIEC e LGBTIQ+ para a comunidade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Jun</a:t>
                      </a: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Março/2023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---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latin typeface="+mn-lt"/>
                        </a:rPr>
                        <a:t>EXECUTADO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8373045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C740761B-B51D-F8FE-D05B-F9653E4EF3A1}"/>
              </a:ext>
            </a:extLst>
          </p:cNvPr>
          <p:cNvSpPr txBox="1"/>
          <p:nvPr/>
        </p:nvSpPr>
        <p:spPr>
          <a:xfrm>
            <a:off x="97612" y="5887594"/>
            <a:ext cx="37279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i="1" dirty="0"/>
              <a:t>*</a:t>
            </a:r>
            <a:r>
              <a:rPr lang="pt-PT" sz="1200" i="1" dirty="0"/>
              <a:t> A conferência de imprensa e reunião de conselho consultor será realizada a 21/06, onde serão entregues os exemplares para divulgação junto dos parceiros locais.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F3A6091-DC53-96AB-0D4E-2AD4F14C3134}"/>
              </a:ext>
            </a:extLst>
          </p:cNvPr>
          <p:cNvSpPr txBox="1"/>
          <p:nvPr/>
        </p:nvSpPr>
        <p:spPr>
          <a:xfrm>
            <a:off x="298579" y="443657"/>
            <a:ext cx="87267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5. Relatório de execução</a:t>
            </a:r>
            <a:r>
              <a:rPr lang="pt-PT" sz="22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– EIXO 4 | VIOLÊNCIA E DIVERSIDADE</a:t>
            </a:r>
            <a:endParaRPr kumimoji="0" lang="pt-PT" sz="2200" b="0" i="0" u="none" strike="noStrike" kern="1200" cap="none" spc="0" normalizeH="0" baseline="0" noProof="0" dirty="0">
              <a:ln>
                <a:noFill/>
              </a:ln>
              <a:solidFill>
                <a:srgbClr val="79DF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1FA77FF-4007-87CB-6CC5-DED59B58AB41}"/>
              </a:ext>
            </a:extLst>
          </p:cNvPr>
          <p:cNvSpPr txBox="1"/>
          <p:nvPr/>
        </p:nvSpPr>
        <p:spPr>
          <a:xfrm>
            <a:off x="3258105" y="5597867"/>
            <a:ext cx="86997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PT" sz="1100" i="1" dirty="0"/>
              <a:t>* O município de Terras de Bouro em parceria com a CIM do Cávado, Amares e Vila Verde adotou um modelo de manutenção das respostas por orçamento próprio municipal. Para efeitos de financiamento a atividade de foi concluída ficando para a vigência do Plano 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2026464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233265" y="207746"/>
            <a:ext cx="8266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Metodologias de Recolha de Dados das Atividades Executadas ou em Execução</a:t>
            </a:r>
          </a:p>
        </p:txBody>
      </p:sp>
      <p:graphicFrame>
        <p:nvGraphicFramePr>
          <p:cNvPr id="7" name="Tabela 9">
            <a:extLst>
              <a:ext uri="{FF2B5EF4-FFF2-40B4-BE49-F238E27FC236}">
                <a16:creationId xmlns:a16="http://schemas.microsoft.com/office/drawing/2014/main" id="{39A2717D-709D-6D77-43CC-5EE3437B0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791486"/>
              </p:ext>
            </p:extLst>
          </p:nvPr>
        </p:nvGraphicFramePr>
        <p:xfrm>
          <a:off x="233265" y="1338457"/>
          <a:ext cx="11522101" cy="3535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56784">
                  <a:extLst>
                    <a:ext uri="{9D8B030D-6E8A-4147-A177-3AD203B41FA5}">
                      <a16:colId xmlns:a16="http://schemas.microsoft.com/office/drawing/2014/main" val="2552637146"/>
                    </a:ext>
                  </a:extLst>
                </a:gridCol>
                <a:gridCol w="5065317">
                  <a:extLst>
                    <a:ext uri="{9D8B030D-6E8A-4147-A177-3AD203B41FA5}">
                      <a16:colId xmlns:a16="http://schemas.microsoft.com/office/drawing/2014/main" val="3765013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/>
                        <a:t>MEDIDA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/>
                        <a:t>METODOLOGIA DE RECOLHA DE DADOS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987458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l" fontAlgn="ctr"/>
                      <a:r>
                        <a:rPr lang="pt-PT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Celebração do Dia Internacional para a Eliminação da Violência Contra as Mulheres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Registos de noticias e fotográficos.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068962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Criação de um Plano de Intervenção Intermunicipal para a VD com a informação de base ao nível da rede de apoio à vítima de violência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Consulta aos vários parceiros e pesquisa online dos vários serviços existentes nacionais e locais existentes.</a:t>
                      </a:r>
                      <a:endParaRPr lang="pt-PT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480938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Manutenção de respostas da RNAVVD e dos protocolos com as entidades locais para as respostas às vítimas de violência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Levantamento e identificação do n.º de processos ativos e em acompanhamento.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7061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pt-PT" sz="1600" dirty="0"/>
                        <a:t>Manutenção dos protocolos e procedimentos de intervenção com as entidades locais da RNAVVD que têm respostas de especialização da intervenção ao nível de crianças e jovens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600" dirty="0"/>
                        <a:t>Levantamento e identificação do n.º de processos ativos e em acompanhamento.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5100646"/>
                  </a:ext>
                </a:extLst>
              </a:tr>
              <a:tr h="28728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Ação de sensibilização e workshops sobre as questões da OIEC e LGBTIQ+ para a comunidade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Registo de presenças e fotográficos.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dirty="0"/>
                        <a:t>Documentação de suporte às sessões.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9044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024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078BD12-8243-4C1F-944C-532568F75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7" r="29465"/>
          <a:stretch/>
        </p:blipFill>
        <p:spPr>
          <a:xfrm>
            <a:off x="8396791" y="0"/>
            <a:ext cx="3786895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1D8CB73-96FA-4410-B476-558A0CF87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00" y="-250132"/>
            <a:ext cx="2267904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E36C1E1-A328-4925-81B3-122097C2E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0435164" y="1848311"/>
            <a:ext cx="1748522" cy="22114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C2DE3A1-5D41-4E56-8DEF-EE00AE201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01212" y="4896645"/>
            <a:ext cx="2267904" cy="221148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0CA51E3-C6F7-4A5F-9096-8996F267A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14" y="162695"/>
            <a:ext cx="2999971" cy="860306"/>
          </a:xfrm>
          <a:prstGeom prst="rect">
            <a:avLst/>
          </a:prstGeom>
        </p:spPr>
      </p:pic>
      <p:pic>
        <p:nvPicPr>
          <p:cNvPr id="4" name="Imagem 3" descr="Uma imagem com texto, eletrónica&#10;&#10;Descrição gerada automaticamente">
            <a:extLst>
              <a:ext uri="{FF2B5EF4-FFF2-40B4-BE49-F238E27FC236}">
                <a16:creationId xmlns:a16="http://schemas.microsoft.com/office/drawing/2014/main" id="{1C0D500E-EC28-71B4-134A-D86B7FC405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4" b="17086"/>
          <a:stretch/>
        </p:blipFill>
        <p:spPr>
          <a:xfrm>
            <a:off x="2982017" y="1"/>
            <a:ext cx="1605951" cy="112143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FFE95F4-0990-BF2C-94E0-A14EEDFBAEAF}"/>
              </a:ext>
            </a:extLst>
          </p:cNvPr>
          <p:cNvSpPr txBox="1"/>
          <p:nvPr/>
        </p:nvSpPr>
        <p:spPr>
          <a:xfrm>
            <a:off x="494522" y="2551837"/>
            <a:ext cx="775020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400" dirty="0">
                <a:solidFill>
                  <a:srgbClr val="79DF00"/>
                </a:solidFill>
                <a:latin typeface="Roboto Black" panose="020B0604020202020204" pitchFamily="2" charset="0"/>
                <a:ea typeface="Roboto Black" panose="020B0604020202020204" pitchFamily="2" charset="0"/>
                <a:cs typeface="Times New Roman" panose="02020603050405020304" pitchFamily="18" charset="0"/>
              </a:rPr>
              <a:t>6. RESUMO DOS NÍVEIS DE EXECUÇÃO – BALANÇO INTERMÉDIO</a:t>
            </a:r>
          </a:p>
        </p:txBody>
      </p:sp>
    </p:spTree>
    <p:extLst>
      <p:ext uri="{BB962C8B-B14F-4D97-AF65-F5344CB8AC3E}">
        <p14:creationId xmlns:p14="http://schemas.microsoft.com/office/powerpoint/2010/main" val="3850893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561975" y="231742"/>
            <a:ext cx="7615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Resumo Níveis de Execução: </a:t>
            </a:r>
            <a:b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Eixo /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Medida/ Cronograma/ Indicador/ Estado/ Execução </a:t>
            </a:r>
            <a:r>
              <a:rPr lang="pt-PT" sz="18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%)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6">
            <a:extLst>
              <a:ext uri="{FF2B5EF4-FFF2-40B4-BE49-F238E27FC236}">
                <a16:creationId xmlns:a16="http://schemas.microsoft.com/office/drawing/2014/main" id="{5B22D37F-F835-911A-B82E-192C83B34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13018"/>
              </p:ext>
            </p:extLst>
          </p:nvPr>
        </p:nvGraphicFramePr>
        <p:xfrm>
          <a:off x="279919" y="970406"/>
          <a:ext cx="11475447" cy="487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44">
                  <a:extLst>
                    <a:ext uri="{9D8B030D-6E8A-4147-A177-3AD203B41FA5}">
                      <a16:colId xmlns:a16="http://schemas.microsoft.com/office/drawing/2014/main" val="2433128724"/>
                    </a:ext>
                  </a:extLst>
                </a:gridCol>
                <a:gridCol w="6725060">
                  <a:extLst>
                    <a:ext uri="{9D8B030D-6E8A-4147-A177-3AD203B41FA5}">
                      <a16:colId xmlns:a16="http://schemas.microsoft.com/office/drawing/2014/main" val="779896360"/>
                    </a:ext>
                  </a:extLst>
                </a:gridCol>
                <a:gridCol w="1090141">
                  <a:extLst>
                    <a:ext uri="{9D8B030D-6E8A-4147-A177-3AD203B41FA5}">
                      <a16:colId xmlns:a16="http://schemas.microsoft.com/office/drawing/2014/main" val="1557800089"/>
                    </a:ext>
                  </a:extLst>
                </a:gridCol>
                <a:gridCol w="1821010">
                  <a:extLst>
                    <a:ext uri="{9D8B030D-6E8A-4147-A177-3AD203B41FA5}">
                      <a16:colId xmlns:a16="http://schemas.microsoft.com/office/drawing/2014/main" val="821201538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3829695702"/>
                    </a:ext>
                  </a:extLst>
                </a:gridCol>
                <a:gridCol w="642606">
                  <a:extLst>
                    <a:ext uri="{9D8B030D-6E8A-4147-A177-3AD203B41FA5}">
                      <a16:colId xmlns:a16="http://schemas.microsoft.com/office/drawing/2014/main" val="271517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Eixo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Medida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Cronograma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Indicador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Estado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% Execução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11908"/>
                  </a:ext>
                </a:extLst>
              </a:tr>
              <a:tr h="0">
                <a:tc rowSpan="1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1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1 - GOVERNAÇÃO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Incorporação dos princípios da igualdade de género e não discriminação e apresentar informação desagregada por sexo, nos seguintes documentos: Relatório de Atividades e Orçamento; Balanço Social; Diagnóstico e Plano de Desenvolvimento Social; Carta Social; Plano de Formação Interno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2022- 2023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documentos (1)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3895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5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1 - GOVERNAÇÃO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sensibilização dos órgãos municipais, departamento, divisões e outras unidades orgânicas para o uso de informação desagregada por sexo, sempre que aplicável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(1)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2775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sensibilização dos parceiros sociais para o uso de informação desagregada por sexo, sempre que aplicável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2023 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(0)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Por Iniciar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283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Definição e integração de pelo menos 1 objetivo de promoção da IMH no âmbito do SIADAP1 e 2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objetivos (0)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Em execução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NA*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560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Criação de um código de conduta e procedimentos internos para as questões de violência, assédio e não discriminação para a autarquia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Novembro 2022 a março 2023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Código de conduta criado </a:t>
                      </a:r>
                      <a:r>
                        <a:rPr lang="pt-PT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endParaRPr lang="pt-PT" sz="1000" dirty="0">
                        <a:solidFill>
                          <a:schemeClr val="tx1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Em execução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963"/>
                  </a:ext>
                </a:extLst>
              </a:tr>
              <a:tr h="298691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Divulgação do código de conduta e procedimentos internos para as questões de violência, assédio e não discriminação 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de difusão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Por Iniciar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NA*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0057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Balanço da composição de júris de procedimentos </a:t>
                      </a:r>
                      <a:r>
                        <a:rPr lang="pt-PT" sz="1000" dirty="0" err="1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concursais</a:t>
                      </a: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com representação de género equitativa, sempre que aplicável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Dezembro de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% de procedimentos anuais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Em execução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NA*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8269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Elaboração de um Guia de normas orientadoras para a adoção da linguagem e da comunicação audiovisual inclusiva nos serviços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Guia de linguagem inclusiva (1)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780506"/>
                  </a:ext>
                </a:extLst>
              </a:tr>
              <a:tr h="296655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Difusão do guia de comunicação e linguagem inclusiva pelas organizações do território, incentivando a sua implementação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organizações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(6)</a:t>
                      </a:r>
                      <a:b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de divulgação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72187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Revisão e adaptação/atualização dos documentos de gestão municipais à luz dos princípios da Igualdade e Não Discriminação, e da linguagem inclusiva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documentos revistos (1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2599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1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Criação de um espaço dedicado à IG e não discriminação no website institucional da autarquia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Nov. e dez de 2022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Criação do espaço (1)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Conteúdo inseridos (4)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5262420"/>
                  </a:ext>
                </a:extLst>
              </a:tr>
            </a:tbl>
          </a:graphicData>
        </a:graphic>
      </p:graphicFrame>
      <p:sp>
        <p:nvSpPr>
          <p:cNvPr id="7" name="CaixaDeTexto 5">
            <a:extLst>
              <a:ext uri="{FF2B5EF4-FFF2-40B4-BE49-F238E27FC236}">
                <a16:creationId xmlns:a16="http://schemas.microsoft.com/office/drawing/2014/main" id="{2443450F-B21B-E0A7-655F-B5EE0665D838}"/>
              </a:ext>
            </a:extLst>
          </p:cNvPr>
          <p:cNvSpPr txBox="1"/>
          <p:nvPr/>
        </p:nvSpPr>
        <p:spPr>
          <a:xfrm>
            <a:off x="279919" y="6057131"/>
            <a:ext cx="30957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05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*Não Aplicável dado que a conclusão pode ser até final de 2023 ou Para efeitos de financiamento a atividade de 2023 foi concluída ficando para a vigência do Plano 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1036675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561975" y="231742"/>
            <a:ext cx="7615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Resumo Níveis de Execução: </a:t>
            </a:r>
            <a:b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Eixo /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Medida/ Cronograma/ Indicador/ Estado/ Execução </a:t>
            </a:r>
            <a:r>
              <a:rPr lang="pt-PT" sz="18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%)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6">
            <a:extLst>
              <a:ext uri="{FF2B5EF4-FFF2-40B4-BE49-F238E27FC236}">
                <a16:creationId xmlns:a16="http://schemas.microsoft.com/office/drawing/2014/main" id="{5B22D37F-F835-911A-B82E-192C83B34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809269"/>
              </p:ext>
            </p:extLst>
          </p:nvPr>
        </p:nvGraphicFramePr>
        <p:xfrm>
          <a:off x="279919" y="1054511"/>
          <a:ext cx="11475447" cy="22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44">
                  <a:extLst>
                    <a:ext uri="{9D8B030D-6E8A-4147-A177-3AD203B41FA5}">
                      <a16:colId xmlns:a16="http://schemas.microsoft.com/office/drawing/2014/main" val="2433128724"/>
                    </a:ext>
                  </a:extLst>
                </a:gridCol>
                <a:gridCol w="6202545">
                  <a:extLst>
                    <a:ext uri="{9D8B030D-6E8A-4147-A177-3AD203B41FA5}">
                      <a16:colId xmlns:a16="http://schemas.microsoft.com/office/drawing/2014/main" val="779896360"/>
                    </a:ext>
                  </a:extLst>
                </a:gridCol>
                <a:gridCol w="1380931">
                  <a:extLst>
                    <a:ext uri="{9D8B030D-6E8A-4147-A177-3AD203B41FA5}">
                      <a16:colId xmlns:a16="http://schemas.microsoft.com/office/drawing/2014/main" val="1557800089"/>
                    </a:ext>
                  </a:extLst>
                </a:gridCol>
                <a:gridCol w="2052735">
                  <a:extLst>
                    <a:ext uri="{9D8B030D-6E8A-4147-A177-3AD203B41FA5}">
                      <a16:colId xmlns:a16="http://schemas.microsoft.com/office/drawing/2014/main" val="821201538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3829695702"/>
                    </a:ext>
                  </a:extLst>
                </a:gridCol>
                <a:gridCol w="642606">
                  <a:extLst>
                    <a:ext uri="{9D8B030D-6E8A-4147-A177-3AD203B41FA5}">
                      <a16:colId xmlns:a16="http://schemas.microsoft.com/office/drawing/2014/main" val="271517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Eixo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Medida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Cronograma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Indicador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Estado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% Execução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11908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1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1 - GOVERNAÇÃO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Realização de reuniões da Equipa para a Igualdade na Vida Local com o objetivo de monitorizar e acompanhar a execução do Plano Municipal para a Igualdade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Março e novembro de 2023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reuniões (1)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(7)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389569"/>
                  </a:ext>
                </a:extLst>
              </a:tr>
              <a:tr h="127000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5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1 - GOVERNAÇÃO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Edição de uma brochura do Plano Municipal para a Igualdade para difundir nos meios de comunicação e organizações territoriais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Nov. e dez de 2022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Brochura do PMI (1)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2775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Elaboração, divulgação, monitorização e avaliação do Plano Municipal para a Igualdade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Maio 2023/ </a:t>
                      </a: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Relatório de Avaliação elaborado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Organizações envolvidas (6)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(11)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283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Comemoração do Dia Municipal para a Igualdade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Outubro de 2022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iniciativas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(3)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560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1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kern="12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Dinamização de eventos e iniciativas para a apresentação e discussão de boas práticas em matéria de IG e não discriminação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Durante a vigência do Plano (Anual)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/>
                        <a:t>Nº </a:t>
                      </a: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 eventos realizados (1)</a:t>
                      </a:r>
                    </a:p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(30)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145166"/>
                  </a:ext>
                </a:extLst>
              </a:tr>
            </a:tbl>
          </a:graphicData>
        </a:graphic>
      </p:graphicFrame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E994EB9D-F556-8A48-4054-20CA7B122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678688"/>
              </p:ext>
            </p:extLst>
          </p:nvPr>
        </p:nvGraphicFramePr>
        <p:xfrm>
          <a:off x="1136681" y="3926741"/>
          <a:ext cx="9918637" cy="1259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05643">
                  <a:extLst>
                    <a:ext uri="{9D8B030D-6E8A-4147-A177-3AD203B41FA5}">
                      <a16:colId xmlns:a16="http://schemas.microsoft.com/office/drawing/2014/main" val="796431310"/>
                    </a:ext>
                  </a:extLst>
                </a:gridCol>
                <a:gridCol w="976494">
                  <a:extLst>
                    <a:ext uri="{9D8B030D-6E8A-4147-A177-3AD203B41FA5}">
                      <a16:colId xmlns:a16="http://schemas.microsoft.com/office/drawing/2014/main" val="869703590"/>
                    </a:ext>
                  </a:extLst>
                </a:gridCol>
                <a:gridCol w="2092404">
                  <a:extLst>
                    <a:ext uri="{9D8B030D-6E8A-4147-A177-3AD203B41FA5}">
                      <a16:colId xmlns:a16="http://schemas.microsoft.com/office/drawing/2014/main" val="3664798875"/>
                    </a:ext>
                  </a:extLst>
                </a:gridCol>
                <a:gridCol w="1670469">
                  <a:extLst>
                    <a:ext uri="{9D8B030D-6E8A-4147-A177-3AD203B41FA5}">
                      <a16:colId xmlns:a16="http://schemas.microsoft.com/office/drawing/2014/main" val="2795773964"/>
                    </a:ext>
                  </a:extLst>
                </a:gridCol>
                <a:gridCol w="2006082">
                  <a:extLst>
                    <a:ext uri="{9D8B030D-6E8A-4147-A177-3AD203B41FA5}">
                      <a16:colId xmlns:a16="http://schemas.microsoft.com/office/drawing/2014/main" val="1333504208"/>
                    </a:ext>
                  </a:extLst>
                </a:gridCol>
                <a:gridCol w="1567545">
                  <a:extLst>
                    <a:ext uri="{9D8B030D-6E8A-4147-A177-3AD203B41FA5}">
                      <a16:colId xmlns:a16="http://schemas.microsoft.com/office/drawing/2014/main" val="3800105133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pt-PT" dirty="0"/>
                        <a:t>EIXO 1 - GOVERNAÇÃO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PREVISTAS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RESUMO DE EXECUÇÃO (N.º)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RESUMO DE EXECUÇÃO (%)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7706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t-PT" dirty="0"/>
                        <a:t>PREVISTAS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TAXA DE 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TAXA DE EXECUÇÃO REAL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0320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16**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81,3% </a:t>
                      </a:r>
                      <a:r>
                        <a:rPr lang="pt-PT" sz="1200" b="1" dirty="0"/>
                        <a:t>A)</a:t>
                      </a:r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68,8% </a:t>
                      </a:r>
                      <a:r>
                        <a:rPr lang="pt-PT" sz="1200" b="1" dirty="0"/>
                        <a:t>B)</a:t>
                      </a:r>
                      <a:endParaRPr lang="pt-PT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556197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1550BBF3-CF03-818A-027B-0129D1331A98}"/>
              </a:ext>
            </a:extLst>
          </p:cNvPr>
          <p:cNvSpPr txBox="1"/>
          <p:nvPr/>
        </p:nvSpPr>
        <p:spPr>
          <a:xfrm>
            <a:off x="2667855" y="5229271"/>
            <a:ext cx="66995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**Apenas foram contabilizadas as atividades em execução ou concluídas até final de Maio de 2023</a:t>
            </a:r>
          </a:p>
          <a:p>
            <a:pPr algn="ctr"/>
            <a:r>
              <a:rPr lang="pt-PT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A) Cálculo de execução com base no somatório das atividades concluídas e em execução</a:t>
            </a:r>
            <a:br>
              <a:rPr lang="pt-PT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PT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B) Cálculo de execução com base nas atividades concluídas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74550E1-47E1-9C25-8891-A76DCA162F3C}"/>
              </a:ext>
            </a:extLst>
          </p:cNvPr>
          <p:cNvSpPr txBox="1"/>
          <p:nvPr/>
        </p:nvSpPr>
        <p:spPr>
          <a:xfrm>
            <a:off x="1537231" y="3360751"/>
            <a:ext cx="84057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05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*Não Aplicável dado que a conclusão pode ser até final de 2023 ou Para efeitos de financiamento a atividade de 2023 foi concluída ficando para a vigência do Plano 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2590404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561975" y="231742"/>
            <a:ext cx="7615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Resumo Níveis de Execução: </a:t>
            </a:r>
            <a:b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Eixo /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Medida/ Cronograma/ Indicador/ Estado/ Execução </a:t>
            </a:r>
            <a:r>
              <a:rPr lang="pt-PT" sz="18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%)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6">
            <a:extLst>
              <a:ext uri="{FF2B5EF4-FFF2-40B4-BE49-F238E27FC236}">
                <a16:creationId xmlns:a16="http://schemas.microsoft.com/office/drawing/2014/main" id="{5B22D37F-F835-911A-B82E-192C83B34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791087"/>
              </p:ext>
            </p:extLst>
          </p:nvPr>
        </p:nvGraphicFramePr>
        <p:xfrm>
          <a:off x="279919" y="970406"/>
          <a:ext cx="11475447" cy="381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44">
                  <a:extLst>
                    <a:ext uri="{9D8B030D-6E8A-4147-A177-3AD203B41FA5}">
                      <a16:colId xmlns:a16="http://schemas.microsoft.com/office/drawing/2014/main" val="2433128724"/>
                    </a:ext>
                  </a:extLst>
                </a:gridCol>
                <a:gridCol w="6575770">
                  <a:extLst>
                    <a:ext uri="{9D8B030D-6E8A-4147-A177-3AD203B41FA5}">
                      <a16:colId xmlns:a16="http://schemas.microsoft.com/office/drawing/2014/main" val="779896360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557800089"/>
                    </a:ext>
                  </a:extLst>
                </a:gridCol>
                <a:gridCol w="1903445">
                  <a:extLst>
                    <a:ext uri="{9D8B030D-6E8A-4147-A177-3AD203B41FA5}">
                      <a16:colId xmlns:a16="http://schemas.microsoft.com/office/drawing/2014/main" val="821201538"/>
                    </a:ext>
                  </a:extLst>
                </a:gridCol>
                <a:gridCol w="699797">
                  <a:extLst>
                    <a:ext uri="{9D8B030D-6E8A-4147-A177-3AD203B41FA5}">
                      <a16:colId xmlns:a16="http://schemas.microsoft.com/office/drawing/2014/main" val="3829695702"/>
                    </a:ext>
                  </a:extLst>
                </a:gridCol>
                <a:gridCol w="642606">
                  <a:extLst>
                    <a:ext uri="{9D8B030D-6E8A-4147-A177-3AD203B41FA5}">
                      <a16:colId xmlns:a16="http://schemas.microsoft.com/office/drawing/2014/main" val="271517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Eixo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Medida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Cronograma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Indicador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Estado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% Execução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11908"/>
                  </a:ext>
                </a:extLst>
              </a:tr>
              <a:tr h="0">
                <a:tc rowSpan="8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1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 – EDUCAÇÃO E FORMAÇÃO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formação acreditada para pessoal docente, em igualdade de género, nomeadamente, sobre os Guiões Educação, Género e Cidadania, a lecionar no concelho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b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3895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5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1 - GOVERNAÇÃO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formação para dirigentes na área da IG e não discriminação (dirigentes/chefias intermédias 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b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(3)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75% dos dirigentes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2775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Ações de formação para colaboradoras/</a:t>
                      </a:r>
                      <a:r>
                        <a:rPr lang="pt-PT" sz="1000" kern="1200" dirty="0" err="1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es</a:t>
                      </a: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sobre a promoção da Igualdade e Não Discriminação a nível local, nos diversos setores de ação do município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b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Por iniciar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74665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Inclusão no Plano de Formação Interno de 1 ação de formação sobre as questões da igualdade de género e não discriminação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(3)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(6)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560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formação sobre a promoção da Igualdade e Não Discriminação a nível local, nos diversos setores de ação local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(12)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organizações (8)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963"/>
                  </a:ext>
                </a:extLst>
              </a:tr>
              <a:tr h="29869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Levantamento e disseminação de recursos didáticos e pedagógicos para abordar temáticas da IND junto do público infantojuvenil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catálogos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b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recursos (65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501181"/>
                  </a:ext>
                </a:extLst>
              </a:tr>
              <a:tr h="298691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Campanha / Ação</a:t>
                      </a: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de sensibilização nas áreas da Igualdade e Não Discriminação, violência no trabalho e nas questões da OIEC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(55)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0057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Inclusão de iniciativas no âmbito da IG e não discriminação no programa da rede de bibliotecas (ex.: tertúlias/ciclos de leitura, exposições, etc.)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</a:t>
                      </a:r>
                      <a:r>
                        <a:rPr lang="pt-PT" sz="1000" dirty="0" err="1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Iniciat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. desenvolvidas (1)</a:t>
                      </a:r>
                    </a:p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entidades envolvidas (10)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(33)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826905"/>
                  </a:ext>
                </a:extLst>
              </a:tr>
            </a:tbl>
          </a:graphicData>
        </a:graphic>
      </p:graphicFrame>
      <p:graphicFrame>
        <p:nvGraphicFramePr>
          <p:cNvPr id="8" name="Tabela 9">
            <a:extLst>
              <a:ext uri="{FF2B5EF4-FFF2-40B4-BE49-F238E27FC236}">
                <a16:creationId xmlns:a16="http://schemas.microsoft.com/office/drawing/2014/main" id="{C2F16F45-815F-0916-49C4-990A52ECB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348246"/>
              </p:ext>
            </p:extLst>
          </p:nvPr>
        </p:nvGraphicFramePr>
        <p:xfrm>
          <a:off x="335299" y="4807816"/>
          <a:ext cx="11364685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5164">
                  <a:extLst>
                    <a:ext uri="{9D8B030D-6E8A-4147-A177-3AD203B41FA5}">
                      <a16:colId xmlns:a16="http://schemas.microsoft.com/office/drawing/2014/main" val="796431310"/>
                    </a:ext>
                  </a:extLst>
                </a:gridCol>
                <a:gridCol w="1022093">
                  <a:extLst>
                    <a:ext uri="{9D8B030D-6E8A-4147-A177-3AD203B41FA5}">
                      <a16:colId xmlns:a16="http://schemas.microsoft.com/office/drawing/2014/main" val="869703590"/>
                    </a:ext>
                  </a:extLst>
                </a:gridCol>
                <a:gridCol w="2052757">
                  <a:extLst>
                    <a:ext uri="{9D8B030D-6E8A-4147-A177-3AD203B41FA5}">
                      <a16:colId xmlns:a16="http://schemas.microsoft.com/office/drawing/2014/main" val="3664798875"/>
                    </a:ext>
                  </a:extLst>
                </a:gridCol>
                <a:gridCol w="1702995">
                  <a:extLst>
                    <a:ext uri="{9D8B030D-6E8A-4147-A177-3AD203B41FA5}">
                      <a16:colId xmlns:a16="http://schemas.microsoft.com/office/drawing/2014/main" val="2795773964"/>
                    </a:ext>
                  </a:extLst>
                </a:gridCol>
                <a:gridCol w="2743712">
                  <a:extLst>
                    <a:ext uri="{9D8B030D-6E8A-4147-A177-3AD203B41FA5}">
                      <a16:colId xmlns:a16="http://schemas.microsoft.com/office/drawing/2014/main" val="1333504208"/>
                    </a:ext>
                  </a:extLst>
                </a:gridCol>
                <a:gridCol w="2317964">
                  <a:extLst>
                    <a:ext uri="{9D8B030D-6E8A-4147-A177-3AD203B41FA5}">
                      <a16:colId xmlns:a16="http://schemas.microsoft.com/office/drawing/2014/main" val="3800105133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pt-PT" sz="1600" dirty="0"/>
                        <a:t>EIXO 2 – EDUCAÇÃO E FORMAÇÃO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PREVISTAS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RESUMO DE EXECUÇÃO (N.º)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/>
                        <a:t>RESUMO DE EXECUÇÃO (%)</a:t>
                      </a:r>
                      <a:endParaRPr lang="pt-PT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7706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t-PT" dirty="0"/>
                        <a:t>PREVISTAS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TAXA DE 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/>
                        <a:t>TAXA DE EXECUÇÃO REAL</a:t>
                      </a:r>
                      <a:endParaRPr lang="pt-PT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0320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87,5% </a:t>
                      </a:r>
                      <a:r>
                        <a:rPr lang="pt-PT" sz="1200" b="1" dirty="0"/>
                        <a:t>A)</a:t>
                      </a:r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87,5% </a:t>
                      </a:r>
                      <a:r>
                        <a:rPr lang="pt-PT" sz="1200" b="1" dirty="0"/>
                        <a:t>B)</a:t>
                      </a:r>
                      <a:endParaRPr lang="pt-PT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556197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1666A340-335F-A7C4-A7FA-54B8206D75C0}"/>
              </a:ext>
            </a:extLst>
          </p:cNvPr>
          <p:cNvSpPr txBox="1"/>
          <p:nvPr/>
        </p:nvSpPr>
        <p:spPr>
          <a:xfrm>
            <a:off x="0" y="5943580"/>
            <a:ext cx="37155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**Apenas foram contabilizadas as atividades em execução ou concluídas até final de Maio de 2023</a:t>
            </a:r>
          </a:p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A) Cálculo de execução com base no somatório das atividades concluídas e em execução</a:t>
            </a:r>
            <a:b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B) Cálculo de execução com base nas atividades concluídas</a:t>
            </a:r>
          </a:p>
        </p:txBody>
      </p:sp>
    </p:spTree>
    <p:extLst>
      <p:ext uri="{BB962C8B-B14F-4D97-AF65-F5344CB8AC3E}">
        <p14:creationId xmlns:p14="http://schemas.microsoft.com/office/powerpoint/2010/main" val="1662923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561975" y="231742"/>
            <a:ext cx="7615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Resumo Níveis de Execução: </a:t>
            </a:r>
            <a:b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Eixo /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Medida/ Cronograma/ Indicador/ Estado/ Execução </a:t>
            </a:r>
            <a:r>
              <a:rPr lang="pt-PT" sz="18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%)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6">
            <a:extLst>
              <a:ext uri="{FF2B5EF4-FFF2-40B4-BE49-F238E27FC236}">
                <a16:creationId xmlns:a16="http://schemas.microsoft.com/office/drawing/2014/main" id="{5B22D37F-F835-911A-B82E-192C83B34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801465"/>
              </p:ext>
            </p:extLst>
          </p:nvPr>
        </p:nvGraphicFramePr>
        <p:xfrm>
          <a:off x="279919" y="970406"/>
          <a:ext cx="11475447" cy="310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44">
                  <a:extLst>
                    <a:ext uri="{9D8B030D-6E8A-4147-A177-3AD203B41FA5}">
                      <a16:colId xmlns:a16="http://schemas.microsoft.com/office/drawing/2014/main" val="2433128724"/>
                    </a:ext>
                  </a:extLst>
                </a:gridCol>
                <a:gridCol w="6163954">
                  <a:extLst>
                    <a:ext uri="{9D8B030D-6E8A-4147-A177-3AD203B41FA5}">
                      <a16:colId xmlns:a16="http://schemas.microsoft.com/office/drawing/2014/main" val="779896360"/>
                    </a:ext>
                  </a:extLst>
                </a:gridCol>
                <a:gridCol w="1296140">
                  <a:extLst>
                    <a:ext uri="{9D8B030D-6E8A-4147-A177-3AD203B41FA5}">
                      <a16:colId xmlns:a16="http://schemas.microsoft.com/office/drawing/2014/main" val="1557800089"/>
                    </a:ext>
                  </a:extLst>
                </a:gridCol>
                <a:gridCol w="2073480">
                  <a:extLst>
                    <a:ext uri="{9D8B030D-6E8A-4147-A177-3AD203B41FA5}">
                      <a16:colId xmlns:a16="http://schemas.microsoft.com/office/drawing/2014/main" val="821201538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3829695702"/>
                    </a:ext>
                  </a:extLst>
                </a:gridCol>
                <a:gridCol w="642606">
                  <a:extLst>
                    <a:ext uri="{9D8B030D-6E8A-4147-A177-3AD203B41FA5}">
                      <a16:colId xmlns:a16="http://schemas.microsoft.com/office/drawing/2014/main" val="271517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Eixo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Medida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Cronograma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Indicador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Estado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% Execução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11908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10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 – EMPREGO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Criação do Programa Municipal de Igualdade e Conciliação que defina medidas municipais promotoras da igualdade e conciliação da vida pessoal, profissional e familiar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Programa Municipal de Igualdade e Conciliação em elaboração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b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medidas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(3)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Em execução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3895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5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1 - GOVERNAÇÃO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Workshops temáticos com entidades representativas dos vários setores de atividade locais a fim de promover o diálogo, conhecimento e a partilha de boas práticas sobre medidas promotoras da igualdade e conciliação da vida pessoal, profissional e familiar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workshops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(6)</a:t>
                      </a:r>
                      <a:b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(161)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2775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Criação do Selo para a Igualdade e Conciliação Municipal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Selo Cávado + Igual criado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b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selos atribuídos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endParaRPr lang="pt-PT" sz="1000" dirty="0">
                        <a:solidFill>
                          <a:srgbClr val="000000"/>
                        </a:solidFill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organizações premiadas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283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Elaboração de um Guia de Boas Práticas Municipal, com a colaboração de parceiros nacionais e internacional, no domínio da igualdade e da conciliação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Guia Boas Práticas Municipal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b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Boas Práticas </a:t>
                      </a: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Em execução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560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Mapeamento e disponibilização da informação, a nível municipal, sobre os equipamentos locais facilitadores da conciliação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Trimestre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organizações mapeadas (0)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Por Iniciar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9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1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divulgação das medidas existentes na autarquia, direitos de parentalidade, assistência à família e outras promotoras de conciliação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iniciativas (0)</a:t>
                      </a:r>
                    </a:p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% de colaboradores/as que beneficiam de medidas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Por Iniciar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NA*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8118135"/>
                  </a:ext>
                </a:extLst>
              </a:tr>
            </a:tbl>
          </a:graphicData>
        </a:graphic>
      </p:graphicFrame>
      <p:graphicFrame>
        <p:nvGraphicFramePr>
          <p:cNvPr id="8" name="Tabela 9">
            <a:extLst>
              <a:ext uri="{FF2B5EF4-FFF2-40B4-BE49-F238E27FC236}">
                <a16:creationId xmlns:a16="http://schemas.microsoft.com/office/drawing/2014/main" id="{C2F16F45-815F-0916-49C4-990A52ECB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775258"/>
              </p:ext>
            </p:extLst>
          </p:nvPr>
        </p:nvGraphicFramePr>
        <p:xfrm>
          <a:off x="413657" y="4229552"/>
          <a:ext cx="11364685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5164">
                  <a:extLst>
                    <a:ext uri="{9D8B030D-6E8A-4147-A177-3AD203B41FA5}">
                      <a16:colId xmlns:a16="http://schemas.microsoft.com/office/drawing/2014/main" val="796431310"/>
                    </a:ext>
                  </a:extLst>
                </a:gridCol>
                <a:gridCol w="1022093">
                  <a:extLst>
                    <a:ext uri="{9D8B030D-6E8A-4147-A177-3AD203B41FA5}">
                      <a16:colId xmlns:a16="http://schemas.microsoft.com/office/drawing/2014/main" val="869703590"/>
                    </a:ext>
                  </a:extLst>
                </a:gridCol>
                <a:gridCol w="2052757">
                  <a:extLst>
                    <a:ext uri="{9D8B030D-6E8A-4147-A177-3AD203B41FA5}">
                      <a16:colId xmlns:a16="http://schemas.microsoft.com/office/drawing/2014/main" val="3664798875"/>
                    </a:ext>
                  </a:extLst>
                </a:gridCol>
                <a:gridCol w="1702995">
                  <a:extLst>
                    <a:ext uri="{9D8B030D-6E8A-4147-A177-3AD203B41FA5}">
                      <a16:colId xmlns:a16="http://schemas.microsoft.com/office/drawing/2014/main" val="2795773964"/>
                    </a:ext>
                  </a:extLst>
                </a:gridCol>
                <a:gridCol w="2743712">
                  <a:extLst>
                    <a:ext uri="{9D8B030D-6E8A-4147-A177-3AD203B41FA5}">
                      <a16:colId xmlns:a16="http://schemas.microsoft.com/office/drawing/2014/main" val="1333504208"/>
                    </a:ext>
                  </a:extLst>
                </a:gridCol>
                <a:gridCol w="2317964">
                  <a:extLst>
                    <a:ext uri="{9D8B030D-6E8A-4147-A177-3AD203B41FA5}">
                      <a16:colId xmlns:a16="http://schemas.microsoft.com/office/drawing/2014/main" val="3800105133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pt-PT" sz="1600" dirty="0"/>
                        <a:t>EIXO 3 - EMPREGO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PREVISTAS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RESUMO DE EXECUÇÃO (N.º)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RESUMO DE EXECUÇÃO (%)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7706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t-PT" dirty="0"/>
                        <a:t>PREVISTAS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TAXA DE 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TAXA DE EXECUÇÃO REAL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0320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66,7% </a:t>
                      </a:r>
                      <a:r>
                        <a:rPr lang="pt-PT" sz="1200" b="1" dirty="0"/>
                        <a:t>A)</a:t>
                      </a:r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33,3% </a:t>
                      </a:r>
                      <a:r>
                        <a:rPr lang="pt-PT" sz="1200" b="1" dirty="0"/>
                        <a:t>B)</a:t>
                      </a:r>
                      <a:endParaRPr lang="pt-PT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556197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1666A340-335F-A7C4-A7FA-54B8206D75C0}"/>
              </a:ext>
            </a:extLst>
          </p:cNvPr>
          <p:cNvSpPr txBox="1"/>
          <p:nvPr/>
        </p:nvSpPr>
        <p:spPr>
          <a:xfrm>
            <a:off x="666016" y="5377894"/>
            <a:ext cx="10703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**Apenas foram contabilizadas as atividades em execução ou concluídas até final de Maio de 2023</a:t>
            </a:r>
          </a:p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A) Cálculo de execução com base no somatório das atividades concluídas e em execução</a:t>
            </a:r>
            <a:b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B) Cálculo de execução com base nas atividades concluídas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ED3F58-A7C3-43FD-F0AC-5E2858DB5917}"/>
              </a:ext>
            </a:extLst>
          </p:cNvPr>
          <p:cNvSpPr txBox="1"/>
          <p:nvPr/>
        </p:nvSpPr>
        <p:spPr>
          <a:xfrm>
            <a:off x="279919" y="6057131"/>
            <a:ext cx="30957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05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*Não Aplicável dado que a conclusão pode ser até final de 2023 ou Para efeitos de financiamento a atividade de 2023 foi concluída ficando para a vigência do Plano 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3610609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561975" y="231742"/>
            <a:ext cx="76155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Resumo Níveis de Execução: </a:t>
            </a:r>
            <a:b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Eixo /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Medida/ Cronograma/ Indicador/ Estado/ Execução </a:t>
            </a:r>
            <a:r>
              <a:rPr lang="pt-PT" sz="18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(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%)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6">
            <a:extLst>
              <a:ext uri="{FF2B5EF4-FFF2-40B4-BE49-F238E27FC236}">
                <a16:creationId xmlns:a16="http://schemas.microsoft.com/office/drawing/2014/main" id="{5B22D37F-F835-911A-B82E-192C83B34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755296"/>
              </p:ext>
            </p:extLst>
          </p:nvPr>
        </p:nvGraphicFramePr>
        <p:xfrm>
          <a:off x="279919" y="1057136"/>
          <a:ext cx="11475447" cy="27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44">
                  <a:extLst>
                    <a:ext uri="{9D8B030D-6E8A-4147-A177-3AD203B41FA5}">
                      <a16:colId xmlns:a16="http://schemas.microsoft.com/office/drawing/2014/main" val="2433128724"/>
                    </a:ext>
                  </a:extLst>
                </a:gridCol>
                <a:gridCol w="6575770">
                  <a:extLst>
                    <a:ext uri="{9D8B030D-6E8A-4147-A177-3AD203B41FA5}">
                      <a16:colId xmlns:a16="http://schemas.microsoft.com/office/drawing/2014/main" val="779896360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1557800089"/>
                    </a:ext>
                  </a:extLst>
                </a:gridCol>
                <a:gridCol w="1670180">
                  <a:extLst>
                    <a:ext uri="{9D8B030D-6E8A-4147-A177-3AD203B41FA5}">
                      <a16:colId xmlns:a16="http://schemas.microsoft.com/office/drawing/2014/main" val="821201538"/>
                    </a:ext>
                  </a:extLst>
                </a:gridCol>
                <a:gridCol w="933062">
                  <a:extLst>
                    <a:ext uri="{9D8B030D-6E8A-4147-A177-3AD203B41FA5}">
                      <a16:colId xmlns:a16="http://schemas.microsoft.com/office/drawing/2014/main" val="3829695702"/>
                    </a:ext>
                  </a:extLst>
                </a:gridCol>
                <a:gridCol w="642606">
                  <a:extLst>
                    <a:ext uri="{9D8B030D-6E8A-4147-A177-3AD203B41FA5}">
                      <a16:colId xmlns:a16="http://schemas.microsoft.com/office/drawing/2014/main" val="271517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Eixo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Medida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Cronograma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Indicador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Estado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% Execução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11908"/>
                  </a:ext>
                </a:extLst>
              </a:tr>
              <a:tr h="0">
                <a:tc rowSpan="7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50" b="1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 – VIOLÊNCIA E DIVERSIDADE</a:t>
                      </a: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  <a:tabLst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Celebração do Dia Internacional para a Eliminação da Violência Contra as Mulheres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Novembro de 2023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 ação anual </a:t>
                      </a: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2775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Criação de um Plano de Intervenção Intermunicipal para a VD com a informação de base ao nível da rede de apoio à vítima de violência 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Dezembro de  2022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Plano de intervenção (1)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Municípios envolvidos (3)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283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Difusão do Plano de Intervenção Intermunicipal para a VD com a informação de base ao nível da rede de apoio à vítima de violência 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Dezembro de  2022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organizações </a:t>
                      </a: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  <a:b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profissionais </a:t>
                      </a: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(0)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Em execução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NA*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560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Manutenção de respostas da RNAVVD e dos protocolos com as entidades locais da RNAVVD para as respostas às vítimas de violência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2022- 2023 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respostas </a:t>
                      </a: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Municípios envolvidos (3)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963"/>
                  </a:ext>
                </a:extLst>
              </a:tr>
              <a:tr h="298691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Manutenção dos protocolos e procedimentos de intervenção com as entidades locais da RNAVVD que têm respostas de especialização da intervenção ao nível de crianças e jovens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2022- 2023 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respostas </a:t>
                      </a: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(1)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Municípios envolvidos (3)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0057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</a:t>
                      </a: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 informação e sensibilização na área da educação para a diversidade, interculturalidade e desconstrução de preconceitos e estereótipos socioculturais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(0)</a:t>
                      </a:r>
                      <a:b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(0)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Por Iniciar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826905"/>
                  </a:ext>
                </a:extLst>
              </a:tr>
              <a:tr h="307164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endParaRPr lang="pt-PT" sz="1100" b="1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</a:t>
                      </a: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 sensibilização e workshops sobre as questões da OIEC e LGBTIQ+ para a comunidade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ações (1)</a:t>
                      </a:r>
                      <a:b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N.º de participantes (90)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Concluída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100%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763827"/>
                  </a:ext>
                </a:extLst>
              </a:tr>
            </a:tbl>
          </a:graphicData>
        </a:graphic>
      </p:graphicFrame>
      <p:graphicFrame>
        <p:nvGraphicFramePr>
          <p:cNvPr id="7" name="Tabela 9">
            <a:extLst>
              <a:ext uri="{FF2B5EF4-FFF2-40B4-BE49-F238E27FC236}">
                <a16:creationId xmlns:a16="http://schemas.microsoft.com/office/drawing/2014/main" id="{48F86D87-FF19-850D-4E33-B37B7BA8F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426835"/>
              </p:ext>
            </p:extLst>
          </p:nvPr>
        </p:nvGraphicFramePr>
        <p:xfrm>
          <a:off x="335299" y="4445772"/>
          <a:ext cx="11364685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5164">
                  <a:extLst>
                    <a:ext uri="{9D8B030D-6E8A-4147-A177-3AD203B41FA5}">
                      <a16:colId xmlns:a16="http://schemas.microsoft.com/office/drawing/2014/main" val="796431310"/>
                    </a:ext>
                  </a:extLst>
                </a:gridCol>
                <a:gridCol w="1022093">
                  <a:extLst>
                    <a:ext uri="{9D8B030D-6E8A-4147-A177-3AD203B41FA5}">
                      <a16:colId xmlns:a16="http://schemas.microsoft.com/office/drawing/2014/main" val="869703590"/>
                    </a:ext>
                  </a:extLst>
                </a:gridCol>
                <a:gridCol w="2052757">
                  <a:extLst>
                    <a:ext uri="{9D8B030D-6E8A-4147-A177-3AD203B41FA5}">
                      <a16:colId xmlns:a16="http://schemas.microsoft.com/office/drawing/2014/main" val="3664798875"/>
                    </a:ext>
                  </a:extLst>
                </a:gridCol>
                <a:gridCol w="1702995">
                  <a:extLst>
                    <a:ext uri="{9D8B030D-6E8A-4147-A177-3AD203B41FA5}">
                      <a16:colId xmlns:a16="http://schemas.microsoft.com/office/drawing/2014/main" val="2795773964"/>
                    </a:ext>
                  </a:extLst>
                </a:gridCol>
                <a:gridCol w="2743712">
                  <a:extLst>
                    <a:ext uri="{9D8B030D-6E8A-4147-A177-3AD203B41FA5}">
                      <a16:colId xmlns:a16="http://schemas.microsoft.com/office/drawing/2014/main" val="1333504208"/>
                    </a:ext>
                  </a:extLst>
                </a:gridCol>
                <a:gridCol w="2317964">
                  <a:extLst>
                    <a:ext uri="{9D8B030D-6E8A-4147-A177-3AD203B41FA5}">
                      <a16:colId xmlns:a16="http://schemas.microsoft.com/office/drawing/2014/main" val="3800105133"/>
                    </a:ext>
                  </a:extLst>
                </a:gridCol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pt-PT" sz="1600" dirty="0"/>
                        <a:t>EIXO 4 – VIOLÊNCIA E DIVERISDADE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PT" sz="1400" dirty="0"/>
                        <a:t>PREVISTAS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RESUMO DE EXECUÇÃO (N.º)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RESUMO DE EXECUÇÃO (%)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7706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pt-PT" dirty="0"/>
                        <a:t>PREVISTAS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EXECUÇÃO REAL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TAXA DE EXECUÇÃO PROVISÓRIA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TAXA DE EXECUÇÃO REAL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0320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7**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85,7% </a:t>
                      </a:r>
                      <a:r>
                        <a:rPr lang="pt-PT" sz="1200" b="1" dirty="0"/>
                        <a:t>A)</a:t>
                      </a:r>
                      <a:endParaRPr lang="pt-PT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/>
                        <a:t>71,4% </a:t>
                      </a:r>
                      <a:r>
                        <a:rPr lang="pt-PT" sz="1200" b="1" dirty="0"/>
                        <a:t>B)</a:t>
                      </a:r>
                      <a:endParaRPr lang="pt-PT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556197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02041D92-F838-5F6B-F46F-63D6FDA1FCFD}"/>
              </a:ext>
            </a:extLst>
          </p:cNvPr>
          <p:cNvSpPr txBox="1"/>
          <p:nvPr/>
        </p:nvSpPr>
        <p:spPr>
          <a:xfrm>
            <a:off x="155448" y="5941910"/>
            <a:ext cx="3639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**Apenas foram contabilizadas as atividades em execução ou concluídas até final de Maio de 2023</a:t>
            </a:r>
          </a:p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A) Cálculo de execução com base no somatório das atividades concluídas e em execução</a:t>
            </a:r>
            <a:b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B) Cálculo de execução com base nas atividades concluídas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1FB410-7DCE-D094-09D5-F93C96107B0E}"/>
              </a:ext>
            </a:extLst>
          </p:cNvPr>
          <p:cNvSpPr txBox="1"/>
          <p:nvPr/>
        </p:nvSpPr>
        <p:spPr>
          <a:xfrm>
            <a:off x="1975104" y="3784464"/>
            <a:ext cx="82402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PT" sz="105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*Não Aplicável dado que a conclusão pode ser até final de 2023 ou Para efeitos de financiamento a atividade de 2023 foi concluída ficando para a vigência do Plano 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4244215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392206" y="554906"/>
            <a:ext cx="8466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PT" sz="24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Cálculo de nível de execução do PMIND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6">
            <a:extLst>
              <a:ext uri="{FF2B5EF4-FFF2-40B4-BE49-F238E27FC236}">
                <a16:creationId xmlns:a16="http://schemas.microsoft.com/office/drawing/2014/main" id="{5B22D37F-F835-911A-B82E-192C83B34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107686"/>
              </p:ext>
            </p:extLst>
          </p:nvPr>
        </p:nvGraphicFramePr>
        <p:xfrm>
          <a:off x="392206" y="1610047"/>
          <a:ext cx="11171142" cy="238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5051">
                  <a:extLst>
                    <a:ext uri="{9D8B030D-6E8A-4147-A177-3AD203B41FA5}">
                      <a16:colId xmlns:a16="http://schemas.microsoft.com/office/drawing/2014/main" val="779896360"/>
                    </a:ext>
                  </a:extLst>
                </a:gridCol>
                <a:gridCol w="1568663">
                  <a:extLst>
                    <a:ext uri="{9D8B030D-6E8A-4147-A177-3AD203B41FA5}">
                      <a16:colId xmlns:a16="http://schemas.microsoft.com/office/drawing/2014/main" val="821201538"/>
                    </a:ext>
                  </a:extLst>
                </a:gridCol>
                <a:gridCol w="1861857">
                  <a:extLst>
                    <a:ext uri="{9D8B030D-6E8A-4147-A177-3AD203B41FA5}">
                      <a16:colId xmlns:a16="http://schemas.microsoft.com/office/drawing/2014/main" val="982796725"/>
                    </a:ext>
                  </a:extLst>
                </a:gridCol>
                <a:gridCol w="1861857">
                  <a:extLst>
                    <a:ext uri="{9D8B030D-6E8A-4147-A177-3AD203B41FA5}">
                      <a16:colId xmlns:a16="http://schemas.microsoft.com/office/drawing/2014/main" val="2419722113"/>
                    </a:ext>
                  </a:extLst>
                </a:gridCol>
                <a:gridCol w="1861857">
                  <a:extLst>
                    <a:ext uri="{9D8B030D-6E8A-4147-A177-3AD203B41FA5}">
                      <a16:colId xmlns:a16="http://schemas.microsoft.com/office/drawing/2014/main" val="1195417941"/>
                    </a:ext>
                  </a:extLst>
                </a:gridCol>
                <a:gridCol w="1861857">
                  <a:extLst>
                    <a:ext uri="{9D8B030D-6E8A-4147-A177-3AD203B41FA5}">
                      <a16:colId xmlns:a16="http://schemas.microsoft.com/office/drawing/2014/main" val="1005766294"/>
                    </a:ext>
                  </a:extLst>
                </a:gridCol>
              </a:tblGrid>
              <a:tr h="376800"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Eixos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medidas previstas *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medidas executadas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Nº de medidas em execução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Nível de execução intermédio (A)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Nível de execução real (B)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11908"/>
                  </a:ext>
                </a:extLst>
              </a:tr>
              <a:tr h="376800">
                <a:tc>
                  <a:txBody>
                    <a:bodyPr/>
                    <a:lstStyle/>
                    <a:p>
                      <a:pPr marL="0" lvl="0" indent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2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GOVERNAÇÂO</a:t>
                      </a:r>
                      <a:endParaRPr lang="pt-PT" sz="12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16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11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81,3%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68,8%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456050"/>
                  </a:ext>
                </a:extLst>
              </a:tr>
              <a:tr h="3768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EDUCAÇÃO e FORMAÇÃO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87,5%</a:t>
                      </a:r>
                      <a:endParaRPr kumimoji="0" lang="pt-PT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87,5%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963"/>
                  </a:ext>
                </a:extLst>
              </a:tr>
              <a:tr h="37680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EMPREGO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66,7%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33,3%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73180"/>
                  </a:ext>
                </a:extLst>
              </a:tr>
              <a:tr h="376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VIOLÊNCIA e DIVERSIDADE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87,5%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71,4%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329164"/>
                  </a:ext>
                </a:extLst>
              </a:tr>
              <a:tr h="37680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TOTAL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37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25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81,1%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600" b="1" dirty="0">
                          <a:solidFill>
                            <a:schemeClr val="bg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67,6%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284997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B3C7B26-5380-6A35-1E11-E45E902E647D}"/>
              </a:ext>
            </a:extLst>
          </p:cNvPr>
          <p:cNvSpPr txBox="1"/>
          <p:nvPr/>
        </p:nvSpPr>
        <p:spPr>
          <a:xfrm>
            <a:off x="860097" y="4383987"/>
            <a:ext cx="107032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**Apenas foram contabilizadas as atividades em execução ou concluídas até final de Maio de 2023</a:t>
            </a:r>
          </a:p>
          <a:p>
            <a:pPr algn="ctr"/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A) Cálculo de execução com base no somatório das atividades concluídas e em execução</a:t>
            </a:r>
            <a:b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PT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B) Cálculo de execução com base nas atividades concluídas</a:t>
            </a:r>
          </a:p>
        </p:txBody>
      </p:sp>
    </p:spTree>
    <p:extLst>
      <p:ext uri="{BB962C8B-B14F-4D97-AF65-F5344CB8AC3E}">
        <p14:creationId xmlns:p14="http://schemas.microsoft.com/office/powerpoint/2010/main" val="3790777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078BD12-8243-4C1F-944C-532568F750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7" r="29465"/>
          <a:stretch/>
        </p:blipFill>
        <p:spPr>
          <a:xfrm>
            <a:off x="8396791" y="0"/>
            <a:ext cx="3786895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1D8CB73-96FA-4410-B476-558A0CF87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700" y="-250132"/>
            <a:ext cx="2267904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E36C1E1-A328-4925-81B3-122097C2E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0435164" y="1848311"/>
            <a:ext cx="1748522" cy="221148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C2DE3A1-5D41-4E56-8DEF-EE00AE201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01212" y="4896645"/>
            <a:ext cx="2267904" cy="221148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0CA51E3-C6F7-4A5F-9096-8996F267A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14" y="162695"/>
            <a:ext cx="2999971" cy="860306"/>
          </a:xfrm>
          <a:prstGeom prst="rect">
            <a:avLst/>
          </a:prstGeom>
        </p:spPr>
      </p:pic>
      <p:pic>
        <p:nvPicPr>
          <p:cNvPr id="4" name="Imagem 3" descr="Uma imagem com texto, eletrónica&#10;&#10;Descrição gerada automaticamente">
            <a:extLst>
              <a:ext uri="{FF2B5EF4-FFF2-40B4-BE49-F238E27FC236}">
                <a16:creationId xmlns:a16="http://schemas.microsoft.com/office/drawing/2014/main" id="{1C0D500E-EC28-71B4-134A-D86B7FC405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4" b="17086"/>
          <a:stretch/>
        </p:blipFill>
        <p:spPr>
          <a:xfrm>
            <a:off x="2982017" y="1"/>
            <a:ext cx="1605951" cy="112143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8CE113A-5064-7E7F-EFC6-62D24AA94C3A}"/>
              </a:ext>
            </a:extLst>
          </p:cNvPr>
          <p:cNvSpPr txBox="1"/>
          <p:nvPr/>
        </p:nvSpPr>
        <p:spPr>
          <a:xfrm>
            <a:off x="340659" y="2732965"/>
            <a:ext cx="69465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dirty="0">
                <a:solidFill>
                  <a:srgbClr val="79DF00"/>
                </a:solidFill>
                <a:latin typeface="Roboto Black" panose="020B0604020202020204" pitchFamily="2" charset="0"/>
                <a:ea typeface="Roboto Black" panose="020B0604020202020204" pitchFamily="2" charset="0"/>
                <a:cs typeface="Times New Roman" panose="02020603050405020304" pitchFamily="18" charset="0"/>
              </a:rPr>
              <a:t>7. BALANÇO FINAL DE EXECUÇÃO</a:t>
            </a:r>
          </a:p>
        </p:txBody>
      </p:sp>
    </p:spTree>
    <p:extLst>
      <p:ext uri="{BB962C8B-B14F-4D97-AF65-F5344CB8AC3E}">
        <p14:creationId xmlns:p14="http://schemas.microsoft.com/office/powerpoint/2010/main" val="845055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10100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558718" y="611600"/>
            <a:ext cx="761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PT" sz="24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Balanço das Medidas não executadas</a:t>
            </a:r>
            <a:endParaRPr kumimoji="0" lang="pt-P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6">
            <a:extLst>
              <a:ext uri="{FF2B5EF4-FFF2-40B4-BE49-F238E27FC236}">
                <a16:creationId xmlns:a16="http://schemas.microsoft.com/office/drawing/2014/main" id="{5B22D37F-F835-911A-B82E-192C83B342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493725"/>
              </p:ext>
            </p:extLst>
          </p:nvPr>
        </p:nvGraphicFramePr>
        <p:xfrm>
          <a:off x="401566" y="1482693"/>
          <a:ext cx="11353800" cy="3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7593">
                  <a:extLst>
                    <a:ext uri="{9D8B030D-6E8A-4147-A177-3AD203B41FA5}">
                      <a16:colId xmlns:a16="http://schemas.microsoft.com/office/drawing/2014/main" val="779896360"/>
                    </a:ext>
                  </a:extLst>
                </a:gridCol>
                <a:gridCol w="1278294">
                  <a:extLst>
                    <a:ext uri="{9D8B030D-6E8A-4147-A177-3AD203B41FA5}">
                      <a16:colId xmlns:a16="http://schemas.microsoft.com/office/drawing/2014/main" val="1557800089"/>
                    </a:ext>
                  </a:extLst>
                </a:gridCol>
                <a:gridCol w="5307913">
                  <a:extLst>
                    <a:ext uri="{9D8B030D-6E8A-4147-A177-3AD203B41FA5}">
                      <a16:colId xmlns:a16="http://schemas.microsoft.com/office/drawing/2014/main" val="8212015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Medida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72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Cronograma</a:t>
                      </a:r>
                    </a:p>
                    <a:p>
                      <a:pPr algn="ctr" defTabSz="72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Previsto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0000"/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Justificação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D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11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Definição e integração de pelo menos 1 objetivo de promoção da IMH no âmbito do SIADAP1 e 2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2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Ainda não foi iniciado, mas prevê-se a sua realização no 2.º semestre, tendo-se já debatido o assunto com o Serviço de Recursos Humanos.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277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Ações de sensibilização dos parceiros sociais para o uso de informação desagregada por sexo, sempre que aplicável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2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Ainda não foi iniciado, mas prevê-se a sua realização no 2.º semestre.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963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Divulgação do código de conduta e procedimentos internos para as questões de violência, assédio e não discriminação 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2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Ainda não foi iniciado, mas prevê-se a sua realização no 2.º semestre.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440133"/>
                  </a:ext>
                </a:extLst>
              </a:tr>
              <a:tr h="298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Ações de formação para colaboradoras/</a:t>
                      </a:r>
                      <a:r>
                        <a:rPr lang="pt-PT" sz="1000" kern="1200" dirty="0" err="1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es</a:t>
                      </a: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sobre a promoção da Igualdade e Não Discriminação a nível local, nos diversos setores de ação do município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2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Ainda não foi iniciado, mas prevê-se a sua realização no 2.º semestre.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005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Mapeamento e disponibilização da informação, a nível municipal, sobre os equipamentos locais facilitadores da conciliação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2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Ainda não foi iniciado, mas prevê-se a sua realização no 2.º semestre.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826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180000">
                        <a:lnSpc>
                          <a:spcPct val="100000"/>
                        </a:lnSpc>
                        <a:spcBef>
                          <a:spcPts val="0"/>
                        </a:spcBef>
                        <a:tabLst/>
                      </a:pPr>
                      <a:r>
                        <a:rPr lang="pt-PT" sz="10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divulgação das medidas existentes na autarquia, direitos de parentalidade, assistência à família e outras promotoras de conciliação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2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Ainda não foi iniciado, mas prevê-se a sua realização no 2.º semestre.</a:t>
                      </a:r>
                      <a:endParaRPr kumimoji="0" lang="pt-PT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441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Ação de informação e sensibilização na área da educação para a diversidade, interculturalidade e desconstrução de preconceitos e estereótipos socioculturais</a:t>
                      </a:r>
                      <a:endParaRPr lang="pt-PT" sz="1000" dirty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kern="1200" dirty="0">
                          <a:solidFill>
                            <a:schemeClr val="dk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1.º Semestre 2023 </a:t>
                      </a:r>
                      <a:endParaRPr lang="pt-PT" sz="100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Ainda não foi iniciado, mas prevê-se a sua realização no 2.º semestre.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158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534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388" y="7525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691726" y="309420"/>
            <a:ext cx="425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Pontos fortes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9CA632A0-2A95-8E74-6B2B-4AC8E7842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30" y="990543"/>
            <a:ext cx="11098142" cy="50963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PT" sz="1200" dirty="0">
                <a:cs typeface="Roboto" panose="02000000000000000000" pitchFamily="2" charset="0"/>
              </a:rPr>
              <a:t>A partir das medidas do Plano Municipal para a Igualdade e não Discriminação (PMIND), implementadas até à data:</a:t>
            </a:r>
            <a:endParaRPr lang="pt-PT" sz="1200" dirty="0">
              <a:effectLst/>
              <a:cs typeface="Roboto" panose="02000000000000000000" pitchFamily="2" charset="0"/>
            </a:endParaRPr>
          </a:p>
          <a:p>
            <a:pPr algn="just"/>
            <a:r>
              <a:rPr lang="pt-PT" sz="1200" dirty="0">
                <a:cs typeface="Roboto" panose="02000000000000000000" pitchFamily="2" charset="0"/>
              </a:rPr>
              <a:t>Foi iniciado o processo de inclusão dos princípios da igualdade e não discriminação nos documentos estratégicos do município;</a:t>
            </a:r>
          </a:p>
          <a:p>
            <a:pPr algn="just"/>
            <a:r>
              <a:rPr lang="pt-PT" sz="1200" dirty="0">
                <a:cs typeface="Roboto" panose="02000000000000000000" pitchFamily="2" charset="0"/>
              </a:rPr>
              <a:t>Foi promovida uma comunicação institucional promotora da igualdade e não discriminação através da criação e difusão de um guia orientador para uma comunicação assertiva e inclusiva;</a:t>
            </a:r>
          </a:p>
          <a:p>
            <a:pPr algn="just"/>
            <a:r>
              <a:rPr lang="pt-PT" sz="1200" dirty="0">
                <a:cs typeface="Roboto" panose="02000000000000000000" pitchFamily="2" charset="0"/>
              </a:rPr>
              <a:t>Desenvolveu-se ao nível da comunicação interna, nomeadamente para divulgação da informação no âmbito da igualdade e não discriminação, a criação do espaço dedicado a estas temáticas no website institucional da autarquia;</a:t>
            </a:r>
          </a:p>
          <a:p>
            <a:pPr algn="just"/>
            <a:r>
              <a:rPr lang="pt-PT" sz="1200" dirty="0">
                <a:cs typeface="Roboto" panose="02000000000000000000" pitchFamily="2" charset="0"/>
              </a:rPr>
              <a:t>Reforçou-se o papel da Equipa para a Igualdade na Vida Local (EIVL) e dos/as Conselheiros/as nas diferentes etapas cruciais de dinamização e monitorização do PMIND; </a:t>
            </a:r>
          </a:p>
          <a:p>
            <a:pPr algn="just"/>
            <a:r>
              <a:rPr lang="pt-PT" sz="1200" dirty="0">
                <a:cs typeface="Roboto" panose="02000000000000000000" pitchFamily="2" charset="0"/>
              </a:rPr>
              <a:t>Foi promovida a sensibilização das comunidades para as questões da igualdade e da não discriminação através da comemoração do dia Municipal para a Igualdade com o objetivo de consciencializar para a sua importância;</a:t>
            </a:r>
          </a:p>
          <a:p>
            <a:r>
              <a:rPr lang="pt-PT" sz="1200" dirty="0">
                <a:cs typeface="Roboto" panose="02000000000000000000" pitchFamily="2" charset="0"/>
              </a:rPr>
              <a:t>Criaram-se iniciativas de </a:t>
            </a:r>
            <a:r>
              <a:rPr lang="pt-PT" sz="1200" dirty="0">
                <a:effectLst/>
                <a:cs typeface="Roboto" panose="02000000000000000000" pitchFamily="2" charset="0"/>
              </a:rPr>
              <a:t>envolvimento ativo do executivo, através da capacitação e sensibilização para a importância da igualdade e não discriminação para o crescimento, sustentabilidade e competitividade do território;</a:t>
            </a:r>
          </a:p>
          <a:p>
            <a:r>
              <a:rPr lang="pt-PT" sz="1200" dirty="0">
                <a:cs typeface="Roboto" panose="02000000000000000000" pitchFamily="2" charset="0"/>
              </a:rPr>
              <a:t>Registou-se </a:t>
            </a:r>
            <a:r>
              <a:rPr lang="pt-PT" sz="1200" dirty="0">
                <a:effectLst/>
                <a:cs typeface="Roboto" panose="02000000000000000000" pitchFamily="2" charset="0"/>
              </a:rPr>
              <a:t>o envolvimento ativo da comunidade</a:t>
            </a:r>
            <a:r>
              <a:rPr lang="pt-PT" sz="1200" dirty="0">
                <a:cs typeface="Roboto" panose="02000000000000000000" pitchFamily="2" charset="0"/>
              </a:rPr>
              <a:t>, numa lógica de </a:t>
            </a:r>
            <a:r>
              <a:rPr lang="pt-PT" sz="1200" dirty="0" err="1">
                <a:cs typeface="Roboto" panose="02000000000000000000" pitchFamily="2" charset="0"/>
              </a:rPr>
              <a:t>Advocacy</a:t>
            </a:r>
            <a:r>
              <a:rPr lang="pt-PT" sz="1200" dirty="0">
                <a:cs typeface="Roboto" panose="02000000000000000000" pitchFamily="2" charset="0"/>
              </a:rPr>
              <a:t>, através das bibliotecas escolares (cruzamento da educação, cultura e comunidade) e de eventos culturais e artísticos;</a:t>
            </a:r>
          </a:p>
          <a:p>
            <a:r>
              <a:rPr lang="pt-PT" sz="1200" dirty="0">
                <a:cs typeface="Roboto" panose="02000000000000000000" pitchFamily="2" charset="0"/>
              </a:rPr>
              <a:t>Realizaram-se iniciativas centradas no tema da igualdade e não discriminação em matérias relacionadas com o emprego, nomeadamente com entidades representativas dos vários setores de atividade locais, através de workshops temáticos;</a:t>
            </a:r>
          </a:p>
          <a:p>
            <a:r>
              <a:rPr lang="pt-PT" sz="1200" dirty="0">
                <a:cs typeface="Roboto" panose="02000000000000000000" pitchFamily="2" charset="0"/>
              </a:rPr>
              <a:t>Iniciou-se o processo de implementação de políticas de promoção da igualdade e conciliação a nível local como a criação do Programa Municipal de Igualdade e Conciliação e a criação do Selo para a Igualdade e Conciliação Municipal;</a:t>
            </a:r>
          </a:p>
          <a:p>
            <a:r>
              <a:rPr lang="pt-PT" sz="1200" dirty="0">
                <a:cs typeface="Roboto" panose="02000000000000000000" pitchFamily="2" charset="0"/>
              </a:rPr>
              <a:t>Foi criado o Plano de Intervenção Intermunicipal para a Violência Doméstica  que permite estruturar a ação municipal, quer em termos de prevenção primária da violência, quer em termos de respostas de apoio às vitimas;</a:t>
            </a:r>
          </a:p>
          <a:p>
            <a:r>
              <a:rPr lang="pt-PT" sz="1200" dirty="0">
                <a:cs typeface="Roboto" panose="02000000000000000000" pitchFamily="2" charset="0"/>
              </a:rPr>
              <a:t>Foi assegurada a manutenção de respostas da Rede Nacional de Apoio a Vítimas de Violência Doméstica (RNAVVD) para as vítimas de violência.</a:t>
            </a:r>
          </a:p>
        </p:txBody>
      </p:sp>
    </p:spTree>
    <p:extLst>
      <p:ext uri="{BB962C8B-B14F-4D97-AF65-F5344CB8AC3E}">
        <p14:creationId xmlns:p14="http://schemas.microsoft.com/office/powerpoint/2010/main" val="641987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628783" y="594654"/>
            <a:ext cx="425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Pontos de melhoria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28A322B-3FB6-CA9E-21E5-9BBB42A81E47}"/>
              </a:ext>
            </a:extLst>
          </p:cNvPr>
          <p:cNvSpPr txBox="1"/>
          <p:nvPr/>
        </p:nvSpPr>
        <p:spPr>
          <a:xfrm>
            <a:off x="628783" y="1517575"/>
            <a:ext cx="1051533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Este relatório de execução do PMIND permitiu identificar, até à data, os seguintes pontos de melhoria;</a:t>
            </a:r>
            <a:endParaRPr lang="pt-PT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Intensificar o esforço/investimento na criação e processamento de informação desagregada por sexo, da ação municipal;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Reforçar as medidas de sensibilização, comunicação e capacitação técnica das colaboradoras e colaboradores do município, por forma a que estas e estes sejam parte integrante e ativa no processo do implementação do PMIND;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Contornar os constrangimentos do processo de acreditação das ações de formação para pessoal docente e não docente com outras medidas de sensibilização para uma intervenção mais eficaz na comunidade escolar;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Investir em múltiplas formas e canais de divulgação do PMI, das suas medidas e dos respetivos relatórios, por forma a assegurar a sua transparência e acessibilidade e eficácia. 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Promover </a:t>
            </a:r>
            <a:r>
              <a:rPr lang="pt-PT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envolvimento ativo da comunidade, numa lógica de </a:t>
            </a:r>
            <a:r>
              <a:rPr lang="pt-PT" sz="12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Advocacy</a:t>
            </a:r>
            <a:r>
              <a:rPr lang="pt-PT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em áreas como a violência no trabalho e as questões da OIEC, nomeadamente atrav</a:t>
            </a: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és das bibliotecas escolares.</a:t>
            </a:r>
            <a:endParaRPr lang="pt-PT" sz="1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Intensificar a capacitação técnica e </a:t>
            </a:r>
            <a:r>
              <a:rPr lang="pt-PT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envolvimento ativo das colaboradoras e colaboradores do município por forma a tornar visível a promoção da igualdade e </a:t>
            </a: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não d</a:t>
            </a:r>
            <a:r>
              <a:rPr lang="pt-PT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iscriminação nos diversos setores da ação municipal;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Reforçar a intervenção nas áreas da educação para a diversidade, interculturalidade e desconstrução de preconceitos e estereótipos socioculturais;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pt-PT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Sistematizar</a:t>
            </a:r>
            <a:r>
              <a:rPr lang="pt-PT" sz="1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reforçar as formas de monitorização do PMIND numa lógica de ação transversal e numa perspetiva de melhoria contínua.</a:t>
            </a:r>
          </a:p>
        </p:txBody>
      </p:sp>
    </p:spTree>
    <p:extLst>
      <p:ext uri="{BB962C8B-B14F-4D97-AF65-F5344CB8AC3E}">
        <p14:creationId xmlns:p14="http://schemas.microsoft.com/office/powerpoint/2010/main" val="1100785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31C88BA-C1AD-94F2-8CC7-8301A5ADB0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2"/>
          <a:stretch/>
        </p:blipFill>
        <p:spPr>
          <a:xfrm>
            <a:off x="3715547" y="5887594"/>
            <a:ext cx="8039819" cy="97040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80AF90-8554-445A-9C69-AB4327D2A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341" y="164501"/>
            <a:ext cx="2999971" cy="8603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BA46655-34AC-404D-A6F3-644255B39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517">
            <a:off x="11068050" y="4945857"/>
            <a:ext cx="1914525" cy="18669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E3B86EF-991C-43C1-87D1-BBAE9A1FEE54}"/>
              </a:ext>
            </a:extLst>
          </p:cNvPr>
          <p:cNvSpPr txBox="1"/>
          <p:nvPr/>
        </p:nvSpPr>
        <p:spPr>
          <a:xfrm>
            <a:off x="683305" y="563142"/>
            <a:ext cx="425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400" b="1" dirty="0">
                <a:solidFill>
                  <a:srgbClr val="79DF00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8. </a:t>
            </a: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rgbClr val="79D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7AEE6A6-B359-C639-467F-140647AD0BC8}"/>
              </a:ext>
            </a:extLst>
          </p:cNvPr>
          <p:cNvSpPr txBox="1"/>
          <p:nvPr/>
        </p:nvSpPr>
        <p:spPr>
          <a:xfrm>
            <a:off x="683305" y="1606848"/>
            <a:ext cx="10795681" cy="369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O Município </a:t>
            </a:r>
            <a:r>
              <a:rPr lang="pt-PT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de Terras de Bouro assume, através do seu PMIND, a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importância da igualdade de género e da não discriminação para a implementação de politicas públicas </a:t>
            </a:r>
            <a:r>
              <a:rPr lang="pt-PT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inclusivas, com impacto direto e positivo nas pessoas e coletividades que compõem o seu território.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t-PT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O PMIND funciona, neste sentido, como o motor operacional para uma sociedade mais justa, coesa e integradora de dinâmicas assertivas e equalitárias. Este relatório vai ao encontro deste investimento regional progressivo para a igualdade, em todas as sua formas, e assume-se como mais uma ferramenta no processo de acompanhamento, monitorização e avaliação do mesmo.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t-PT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Pretende-se que a informação contida neste documento apoie tanto a manutenção do foco nas prioridades identificadas como o eventual ajustamento estratégico para a concretização plena da sua implementação.</a:t>
            </a:r>
          </a:p>
        </p:txBody>
      </p:sp>
    </p:spTree>
    <p:extLst>
      <p:ext uri="{BB962C8B-B14F-4D97-AF65-F5344CB8AC3E}">
        <p14:creationId xmlns:p14="http://schemas.microsoft.com/office/powerpoint/2010/main" val="35135515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C9DA5AE-33C5-4488-8F7A-1BBF055BC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427" y="2954919"/>
            <a:ext cx="3306336" cy="94816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E4012D1-523A-4A97-93E1-3076EDF23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509" y="-250132"/>
            <a:ext cx="2267904" cy="221148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635E8D5-E116-4AC2-B1AE-B4BC60C93A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1"/>
          <a:stretch/>
        </p:blipFill>
        <p:spPr>
          <a:xfrm flipV="1">
            <a:off x="11464973" y="1848311"/>
            <a:ext cx="1748522" cy="221148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5489D39-2348-4841-BF40-7109ED61E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331021" y="4896645"/>
            <a:ext cx="2267904" cy="2211488"/>
          </a:xfrm>
          <a:prstGeom prst="rect">
            <a:avLst/>
          </a:prstGeom>
        </p:spPr>
      </p:pic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729D656-7DA5-791A-043E-24C9D83A4420}"/>
              </a:ext>
            </a:extLst>
          </p:cNvPr>
          <p:cNvGrpSpPr/>
          <p:nvPr/>
        </p:nvGrpSpPr>
        <p:grpSpPr>
          <a:xfrm>
            <a:off x="768942" y="1175931"/>
            <a:ext cx="6658253" cy="4506138"/>
            <a:chOff x="918622" y="1754840"/>
            <a:chExt cx="6658253" cy="4506138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B5714ADD-2086-1BBE-D0D8-B8721A419A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993"/>
            <a:stretch/>
          </p:blipFill>
          <p:spPr>
            <a:xfrm>
              <a:off x="927500" y="1754840"/>
              <a:ext cx="1446342" cy="1674160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2BBA9722-4035-638F-5B01-CF9FAE169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75" r="32353"/>
            <a:stretch/>
          </p:blipFill>
          <p:spPr>
            <a:xfrm>
              <a:off x="918622" y="3233692"/>
              <a:ext cx="6658253" cy="167416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755D05C1-7B8E-A034-B683-478BE78828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72"/>
            <a:stretch/>
          </p:blipFill>
          <p:spPr>
            <a:xfrm>
              <a:off x="986136" y="4586818"/>
              <a:ext cx="3894312" cy="1674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52088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5995</Words>
  <Application>Microsoft Office PowerPoint</Application>
  <PresentationFormat>Ecrã Panorâmico</PresentationFormat>
  <Paragraphs>772</Paragraphs>
  <Slides>32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32</vt:i4>
      </vt:variant>
    </vt:vector>
  </HeadingPairs>
  <TitlesOfParts>
    <vt:vector size="38" baseType="lpstr">
      <vt:lpstr>Arial</vt:lpstr>
      <vt:lpstr>Calibri</vt:lpstr>
      <vt:lpstr>Roboto</vt:lpstr>
      <vt:lpstr>Roboto Black</vt:lpstr>
      <vt:lpstr>Roboto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Zé Maria Serpa</dc:creator>
  <cp:lastModifiedBy>Daniela Gomes</cp:lastModifiedBy>
  <cp:revision>37</cp:revision>
  <dcterms:created xsi:type="dcterms:W3CDTF">2022-04-08T10:20:00Z</dcterms:created>
  <dcterms:modified xsi:type="dcterms:W3CDTF">2023-07-06T15:36:27Z</dcterms:modified>
</cp:coreProperties>
</file>